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4"/>
  </p:notesMasterIdLst>
  <p:sldIdLst>
    <p:sldId id="256" r:id="rId2"/>
    <p:sldId id="304" r:id="rId3"/>
    <p:sldId id="2053" r:id="rId4"/>
    <p:sldId id="283" r:id="rId5"/>
    <p:sldId id="258" r:id="rId6"/>
    <p:sldId id="272" r:id="rId7"/>
    <p:sldId id="2056" r:id="rId8"/>
    <p:sldId id="259" r:id="rId9"/>
    <p:sldId id="260" r:id="rId10"/>
    <p:sldId id="2058" r:id="rId11"/>
    <p:sldId id="267" r:id="rId12"/>
    <p:sldId id="261" r:id="rId13"/>
    <p:sldId id="2059" r:id="rId14"/>
    <p:sldId id="298" r:id="rId15"/>
    <p:sldId id="284" r:id="rId16"/>
    <p:sldId id="289" r:id="rId17"/>
    <p:sldId id="303" r:id="rId18"/>
    <p:sldId id="295" r:id="rId19"/>
    <p:sldId id="291" r:id="rId20"/>
    <p:sldId id="292" r:id="rId21"/>
    <p:sldId id="282" r:id="rId22"/>
    <p:sldId id="263" r:id="rId23"/>
    <p:sldId id="302" r:id="rId24"/>
    <p:sldId id="285" r:id="rId25"/>
    <p:sldId id="266" r:id="rId26"/>
    <p:sldId id="262" r:id="rId27"/>
    <p:sldId id="264" r:id="rId28"/>
    <p:sldId id="271" r:id="rId29"/>
    <p:sldId id="270" r:id="rId30"/>
    <p:sldId id="2062" r:id="rId31"/>
    <p:sldId id="2063" r:id="rId32"/>
    <p:sldId id="2064" r:id="rId33"/>
    <p:sldId id="2065" r:id="rId34"/>
    <p:sldId id="2066" r:id="rId35"/>
    <p:sldId id="2067" r:id="rId36"/>
    <p:sldId id="2068" r:id="rId37"/>
    <p:sldId id="2069" r:id="rId38"/>
    <p:sldId id="2070" r:id="rId39"/>
    <p:sldId id="2073" r:id="rId40"/>
    <p:sldId id="2071" r:id="rId41"/>
    <p:sldId id="2072" r:id="rId42"/>
    <p:sldId id="2074" r:id="rId43"/>
    <p:sldId id="286" r:id="rId44"/>
    <p:sldId id="287" r:id="rId45"/>
    <p:sldId id="301" r:id="rId46"/>
    <p:sldId id="296" r:id="rId47"/>
    <p:sldId id="297" r:id="rId48"/>
    <p:sldId id="281" r:id="rId49"/>
    <p:sldId id="277" r:id="rId50"/>
    <p:sldId id="2054" r:id="rId51"/>
    <p:sldId id="2078" r:id="rId52"/>
    <p:sldId id="2055" r:id="rId53"/>
    <p:sldId id="273" r:id="rId54"/>
    <p:sldId id="275" r:id="rId55"/>
    <p:sldId id="274" r:id="rId56"/>
    <p:sldId id="280" r:id="rId57"/>
    <p:sldId id="278" r:id="rId58"/>
    <p:sldId id="2057" r:id="rId59"/>
    <p:sldId id="279" r:id="rId60"/>
    <p:sldId id="2060" r:id="rId61"/>
    <p:sldId id="2061" r:id="rId62"/>
    <p:sldId id="288" r:id="rId63"/>
    <p:sldId id="2075" r:id="rId64"/>
    <p:sldId id="2076" r:id="rId65"/>
    <p:sldId id="2077" r:id="rId66"/>
    <p:sldId id="299" r:id="rId67"/>
    <p:sldId id="300" r:id="rId68"/>
    <p:sldId id="269" r:id="rId69"/>
    <p:sldId id="293" r:id="rId70"/>
    <p:sldId id="265" r:id="rId71"/>
    <p:sldId id="268" r:id="rId72"/>
    <p:sldId id="294" r:id="rId73"/>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BE2B75B-90E8-4DCB-A950-E7E91A059068}">
          <p14:sldIdLst>
            <p14:sldId id="256"/>
            <p14:sldId id="304"/>
            <p14:sldId id="2053"/>
            <p14:sldId id="283"/>
            <p14:sldId id="258"/>
            <p14:sldId id="272"/>
            <p14:sldId id="2056"/>
            <p14:sldId id="259"/>
            <p14:sldId id="260"/>
            <p14:sldId id="2058"/>
            <p14:sldId id="267"/>
            <p14:sldId id="261"/>
            <p14:sldId id="2059"/>
            <p14:sldId id="298"/>
          </p14:sldIdLst>
        </p14:section>
        <p14:section name="FinOps in Detail" id="{EFE47D5C-8261-4CB1-AA99-AE1ADE9EA428}">
          <p14:sldIdLst>
            <p14:sldId id="284"/>
            <p14:sldId id="289"/>
            <p14:sldId id="303"/>
            <p14:sldId id="295"/>
            <p14:sldId id="291"/>
            <p14:sldId id="292"/>
            <p14:sldId id="282"/>
            <p14:sldId id="263"/>
            <p14:sldId id="302"/>
          </p14:sldIdLst>
        </p14:section>
        <p14:section name="Tech Processes" id="{62B5BE25-02B5-4483-B8B2-1A3EC7CC1B57}">
          <p14:sldIdLst>
            <p14:sldId id="285"/>
            <p14:sldId id="266"/>
            <p14:sldId id="262"/>
            <p14:sldId id="264"/>
            <p14:sldId id="271"/>
            <p14:sldId id="270"/>
          </p14:sldIdLst>
        </p14:section>
        <p14:section name="Azure Tooling" id="{21C94760-E533-4182-B8D2-999E342A4CC6}">
          <p14:sldIdLst>
            <p14:sldId id="2062"/>
            <p14:sldId id="2063"/>
            <p14:sldId id="2064"/>
            <p14:sldId id="2065"/>
            <p14:sldId id="2066"/>
            <p14:sldId id="2067"/>
            <p14:sldId id="2068"/>
            <p14:sldId id="2069"/>
            <p14:sldId id="2070"/>
            <p14:sldId id="2073"/>
            <p14:sldId id="2071"/>
            <p14:sldId id="2072"/>
            <p14:sldId id="2074"/>
          </p14:sldIdLst>
        </p14:section>
        <p14:section name="Automation Examples" id="{63543C47-EDE8-4CEF-86E5-AEFB30511760}">
          <p14:sldIdLst>
            <p14:sldId id="286"/>
            <p14:sldId id="287"/>
            <p14:sldId id="301"/>
          </p14:sldIdLst>
        </p14:section>
        <p14:section name="Real Time Reporting" id="{CEFE04C6-665C-45BC-881F-D1659FE3482A}">
          <p14:sldIdLst>
            <p14:sldId id="296"/>
            <p14:sldId id="297"/>
            <p14:sldId id="281"/>
          </p14:sldIdLst>
        </p14:section>
        <p14:section name="Optimizations" id="{46A14F90-A4A6-40B0-862A-BF38595701CE}">
          <p14:sldIdLst>
            <p14:sldId id="277"/>
            <p14:sldId id="2054"/>
            <p14:sldId id="2078"/>
            <p14:sldId id="2055"/>
            <p14:sldId id="273"/>
            <p14:sldId id="275"/>
            <p14:sldId id="274"/>
            <p14:sldId id="280"/>
            <p14:sldId id="278"/>
            <p14:sldId id="2057"/>
            <p14:sldId id="279"/>
            <p14:sldId id="2060"/>
            <p14:sldId id="2061"/>
            <p14:sldId id="288"/>
            <p14:sldId id="2075"/>
            <p14:sldId id="2076"/>
            <p14:sldId id="2077"/>
          </p14:sldIdLst>
        </p14:section>
        <p14:section name="Conclusion" id="{DE8FDE9D-9AA6-4909-8B37-82A3EC61C3DF}">
          <p14:sldIdLst>
            <p14:sldId id="299"/>
            <p14:sldId id="300"/>
          </p14:sldIdLst>
        </p14:section>
        <p14:section name="Demos and Exampls" id="{0E63F6F0-7172-4A96-8273-F3AF0705F0E9}">
          <p14:sldIdLst>
            <p14:sldId id="269"/>
            <p14:sldId id="293"/>
            <p14:sldId id="265"/>
            <p14:sldId id="268"/>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8D4"/>
    <a:srgbClr val="E6E6E6"/>
    <a:srgbClr val="D2D2D2"/>
    <a:srgbClr val="737373"/>
    <a:srgbClr val="243A5E"/>
    <a:srgbClr val="008575"/>
    <a:srgbClr val="30E5D0"/>
    <a:srgbClr val="50E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734" autoAdjust="0"/>
  </p:normalViewPr>
  <p:slideViewPr>
    <p:cSldViewPr snapToGrid="0">
      <p:cViewPr varScale="1">
        <p:scale>
          <a:sx n="92" d="100"/>
          <a:sy n="92" d="100"/>
        </p:scale>
        <p:origin x="96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5EB4F0-DE27-45DD-94DB-12E98218E5E0}" type="doc">
      <dgm:prSet loTypeId="urn:microsoft.com/office/officeart/2005/8/layout/hierarchy3" loCatId="relationship" qsTypeId="urn:microsoft.com/office/officeart/2005/8/quickstyle/simple1" qsCatId="simple" csTypeId="urn:microsoft.com/office/officeart/2005/8/colors/accent1_2" csCatId="accent1" phldr="1"/>
      <dgm:spPr/>
      <dgm:t>
        <a:bodyPr/>
        <a:lstStyle/>
        <a:p>
          <a:endParaRPr lang="en-IE"/>
        </a:p>
      </dgm:t>
    </dgm:pt>
    <dgm:pt modelId="{B78D2492-90B7-4F6D-BEDB-DD296C5D9349}">
      <dgm:prSet phldrT="[Text]"/>
      <dgm:spPr>
        <a:solidFill>
          <a:srgbClr val="0078D4"/>
        </a:solidFill>
      </dgm:spPr>
      <dgm:t>
        <a:bodyPr/>
        <a:lstStyle/>
        <a:p>
          <a:r>
            <a:rPr lang="en-IE" dirty="0"/>
            <a:t>Preventive</a:t>
          </a:r>
        </a:p>
      </dgm:t>
    </dgm:pt>
    <dgm:pt modelId="{2F84F714-6506-48A5-BABC-B509401D0574}" type="parTrans" cxnId="{50D0B9B2-EBC0-4ED0-B3FD-C7B940DE9A2F}">
      <dgm:prSet/>
      <dgm:spPr/>
      <dgm:t>
        <a:bodyPr/>
        <a:lstStyle/>
        <a:p>
          <a:endParaRPr lang="en-IE"/>
        </a:p>
      </dgm:t>
    </dgm:pt>
    <dgm:pt modelId="{A27A7E2A-0A15-43DD-A8A5-91CC00D2356A}" type="sibTrans" cxnId="{50D0B9B2-EBC0-4ED0-B3FD-C7B940DE9A2F}">
      <dgm:prSet/>
      <dgm:spPr/>
      <dgm:t>
        <a:bodyPr/>
        <a:lstStyle/>
        <a:p>
          <a:endParaRPr lang="en-IE"/>
        </a:p>
      </dgm:t>
    </dgm:pt>
    <dgm:pt modelId="{C7806D86-4933-4A60-974A-30155CDC5CBC}">
      <dgm:prSet phldrT="[Text]"/>
      <dgm:spPr/>
      <dgm:t>
        <a:bodyPr/>
        <a:lstStyle/>
        <a:p>
          <a:r>
            <a:rPr lang="en-IE" dirty="0"/>
            <a:t>Azure Blueprints</a:t>
          </a:r>
        </a:p>
      </dgm:t>
    </dgm:pt>
    <dgm:pt modelId="{161C50B6-A083-448B-9427-8C6C1535F039}" type="parTrans" cxnId="{513084F9-E685-4F21-9FF0-DADF1C3F46CA}">
      <dgm:prSet/>
      <dgm:spPr/>
      <dgm:t>
        <a:bodyPr/>
        <a:lstStyle/>
        <a:p>
          <a:endParaRPr lang="en-IE"/>
        </a:p>
      </dgm:t>
    </dgm:pt>
    <dgm:pt modelId="{21D93F1C-067C-4DED-B216-A072B5299332}" type="sibTrans" cxnId="{513084F9-E685-4F21-9FF0-DADF1C3F46CA}">
      <dgm:prSet/>
      <dgm:spPr/>
      <dgm:t>
        <a:bodyPr/>
        <a:lstStyle/>
        <a:p>
          <a:endParaRPr lang="en-IE"/>
        </a:p>
      </dgm:t>
    </dgm:pt>
    <dgm:pt modelId="{908FEFFA-9E08-4A1E-B93C-A0528F180247}">
      <dgm:prSet phldrT="[Text]"/>
      <dgm:spPr/>
      <dgm:t>
        <a:bodyPr/>
        <a:lstStyle/>
        <a:p>
          <a:r>
            <a:rPr lang="en-IE" dirty="0"/>
            <a:t>Azure Policies</a:t>
          </a:r>
        </a:p>
      </dgm:t>
    </dgm:pt>
    <dgm:pt modelId="{6374746A-E5B5-463C-8CF6-2020C611CE85}" type="parTrans" cxnId="{0B3FBD2A-A9A6-467D-98F0-FCDE83A39E3D}">
      <dgm:prSet/>
      <dgm:spPr/>
      <dgm:t>
        <a:bodyPr/>
        <a:lstStyle/>
        <a:p>
          <a:endParaRPr lang="en-IE"/>
        </a:p>
      </dgm:t>
    </dgm:pt>
    <dgm:pt modelId="{B9422CD0-3383-4AAA-882C-F1099E11BDD1}" type="sibTrans" cxnId="{0B3FBD2A-A9A6-467D-98F0-FCDE83A39E3D}">
      <dgm:prSet/>
      <dgm:spPr/>
      <dgm:t>
        <a:bodyPr/>
        <a:lstStyle/>
        <a:p>
          <a:endParaRPr lang="en-IE"/>
        </a:p>
      </dgm:t>
    </dgm:pt>
    <dgm:pt modelId="{99C13508-6B1C-4C67-9764-48F470849F1C}">
      <dgm:prSet phldrT="[Text]"/>
      <dgm:spPr>
        <a:solidFill>
          <a:srgbClr val="0078D4"/>
        </a:solidFill>
      </dgm:spPr>
      <dgm:t>
        <a:bodyPr/>
        <a:lstStyle/>
        <a:p>
          <a:r>
            <a:rPr lang="en-IE" dirty="0"/>
            <a:t>Continuous</a:t>
          </a:r>
        </a:p>
      </dgm:t>
    </dgm:pt>
    <dgm:pt modelId="{DF346572-39F3-4720-90A4-393CB310328E}" type="parTrans" cxnId="{0C609F59-0EFC-4577-894D-7DFA88436772}">
      <dgm:prSet/>
      <dgm:spPr/>
      <dgm:t>
        <a:bodyPr/>
        <a:lstStyle/>
        <a:p>
          <a:endParaRPr lang="en-IE"/>
        </a:p>
      </dgm:t>
    </dgm:pt>
    <dgm:pt modelId="{176018FE-6AB8-4126-9205-151F2515ACE5}" type="sibTrans" cxnId="{0C609F59-0EFC-4577-894D-7DFA88436772}">
      <dgm:prSet/>
      <dgm:spPr/>
      <dgm:t>
        <a:bodyPr/>
        <a:lstStyle/>
        <a:p>
          <a:endParaRPr lang="en-IE"/>
        </a:p>
      </dgm:t>
    </dgm:pt>
    <dgm:pt modelId="{76605A25-28F2-4F5B-AE16-803F5B9CE705}">
      <dgm:prSet phldrT="[Text]"/>
      <dgm:spPr/>
      <dgm:t>
        <a:bodyPr/>
        <a:lstStyle/>
        <a:p>
          <a:r>
            <a:rPr lang="en-IE" dirty="0"/>
            <a:t>LMAA</a:t>
          </a:r>
        </a:p>
      </dgm:t>
    </dgm:pt>
    <dgm:pt modelId="{4CB8BC2D-7668-408C-A39E-7222E775BFBA}" type="parTrans" cxnId="{0D05B8A6-E473-482B-B30C-ADDD06844ED5}">
      <dgm:prSet/>
      <dgm:spPr/>
      <dgm:t>
        <a:bodyPr/>
        <a:lstStyle/>
        <a:p>
          <a:endParaRPr lang="en-IE"/>
        </a:p>
      </dgm:t>
    </dgm:pt>
    <dgm:pt modelId="{66283EEC-ECCC-4044-B406-5DD641A491AB}" type="sibTrans" cxnId="{0D05B8A6-E473-482B-B30C-ADDD06844ED5}">
      <dgm:prSet/>
      <dgm:spPr/>
      <dgm:t>
        <a:bodyPr/>
        <a:lstStyle/>
        <a:p>
          <a:endParaRPr lang="en-IE"/>
        </a:p>
      </dgm:t>
    </dgm:pt>
    <dgm:pt modelId="{5BAE5002-C1D2-4608-9AA2-70744E7788A4}">
      <dgm:prSet phldrT="[Text]"/>
      <dgm:spPr/>
      <dgm:t>
        <a:bodyPr/>
        <a:lstStyle/>
        <a:p>
          <a:r>
            <a:rPr lang="en-IE" dirty="0"/>
            <a:t>Analysis + Review</a:t>
          </a:r>
        </a:p>
      </dgm:t>
    </dgm:pt>
    <dgm:pt modelId="{E29109DF-D265-43B4-8FA7-4D90CA80D4C6}" type="parTrans" cxnId="{B4100B09-9610-4F70-9B17-A3206A1562E3}">
      <dgm:prSet/>
      <dgm:spPr/>
      <dgm:t>
        <a:bodyPr/>
        <a:lstStyle/>
        <a:p>
          <a:endParaRPr lang="en-IE"/>
        </a:p>
      </dgm:t>
    </dgm:pt>
    <dgm:pt modelId="{001D5711-D932-46A8-AF46-90C833F42F22}" type="sibTrans" cxnId="{B4100B09-9610-4F70-9B17-A3206A1562E3}">
      <dgm:prSet/>
      <dgm:spPr/>
      <dgm:t>
        <a:bodyPr/>
        <a:lstStyle/>
        <a:p>
          <a:endParaRPr lang="en-IE"/>
        </a:p>
      </dgm:t>
    </dgm:pt>
    <dgm:pt modelId="{1189098D-CABF-46CA-A71B-11E102AAEF5B}">
      <dgm:prSet phldrT="[Text]"/>
      <dgm:spPr/>
      <dgm:t>
        <a:bodyPr/>
        <a:lstStyle/>
        <a:p>
          <a:r>
            <a:rPr lang="en-IE" dirty="0" err="1"/>
            <a:t>Autoscale</a:t>
          </a:r>
          <a:endParaRPr lang="en-IE" dirty="0"/>
        </a:p>
      </dgm:t>
    </dgm:pt>
    <dgm:pt modelId="{CEDFCE04-41FF-475E-90C0-FCBF2D945000}" type="parTrans" cxnId="{F3406840-9090-4F56-988B-BFCF0DE72D62}">
      <dgm:prSet/>
      <dgm:spPr/>
      <dgm:t>
        <a:bodyPr/>
        <a:lstStyle/>
        <a:p>
          <a:endParaRPr lang="en-IE"/>
        </a:p>
      </dgm:t>
    </dgm:pt>
    <dgm:pt modelId="{9EDCD14D-14A9-4C74-87D0-EF7885B401A0}" type="sibTrans" cxnId="{F3406840-9090-4F56-988B-BFCF0DE72D62}">
      <dgm:prSet/>
      <dgm:spPr/>
      <dgm:t>
        <a:bodyPr/>
        <a:lstStyle/>
        <a:p>
          <a:endParaRPr lang="en-IE"/>
        </a:p>
      </dgm:t>
    </dgm:pt>
    <dgm:pt modelId="{0ABEEECD-D4AC-4F08-9952-BB8CCE873CFF}" type="pres">
      <dgm:prSet presAssocID="{435EB4F0-DE27-45DD-94DB-12E98218E5E0}" presName="diagram" presStyleCnt="0">
        <dgm:presLayoutVars>
          <dgm:chPref val="1"/>
          <dgm:dir/>
          <dgm:animOne val="branch"/>
          <dgm:animLvl val="lvl"/>
          <dgm:resizeHandles/>
        </dgm:presLayoutVars>
      </dgm:prSet>
      <dgm:spPr/>
    </dgm:pt>
    <dgm:pt modelId="{0AC81001-E8BA-4B17-86A4-266427FE7323}" type="pres">
      <dgm:prSet presAssocID="{B78D2492-90B7-4F6D-BEDB-DD296C5D9349}" presName="root" presStyleCnt="0"/>
      <dgm:spPr/>
    </dgm:pt>
    <dgm:pt modelId="{44D3D673-D62E-4C7B-BB17-6AD0C8AFFE59}" type="pres">
      <dgm:prSet presAssocID="{B78D2492-90B7-4F6D-BEDB-DD296C5D9349}" presName="rootComposite" presStyleCnt="0"/>
      <dgm:spPr/>
    </dgm:pt>
    <dgm:pt modelId="{326AF035-A4E2-4F05-A0E0-D11DAAF2B265}" type="pres">
      <dgm:prSet presAssocID="{B78D2492-90B7-4F6D-BEDB-DD296C5D9349}" presName="rootText" presStyleLbl="node1" presStyleIdx="0" presStyleCnt="2"/>
      <dgm:spPr/>
    </dgm:pt>
    <dgm:pt modelId="{4B316924-5F19-47AB-9106-CAAF9A7F6C1F}" type="pres">
      <dgm:prSet presAssocID="{B78D2492-90B7-4F6D-BEDB-DD296C5D9349}" presName="rootConnector" presStyleLbl="node1" presStyleIdx="0" presStyleCnt="2"/>
      <dgm:spPr/>
    </dgm:pt>
    <dgm:pt modelId="{4B6B9257-869C-4D35-AFCA-CE450DC9677F}" type="pres">
      <dgm:prSet presAssocID="{B78D2492-90B7-4F6D-BEDB-DD296C5D9349}" presName="childShape" presStyleCnt="0"/>
      <dgm:spPr/>
    </dgm:pt>
    <dgm:pt modelId="{BDCCE7A1-66F7-45CF-8897-0EFBC7946837}" type="pres">
      <dgm:prSet presAssocID="{161C50B6-A083-448B-9427-8C6C1535F039}" presName="Name13" presStyleLbl="parChTrans1D2" presStyleIdx="0" presStyleCnt="5"/>
      <dgm:spPr/>
    </dgm:pt>
    <dgm:pt modelId="{74B9EA6D-68EF-45CE-82F8-CAA59D31D71B}" type="pres">
      <dgm:prSet presAssocID="{C7806D86-4933-4A60-974A-30155CDC5CBC}" presName="childText" presStyleLbl="bgAcc1" presStyleIdx="0" presStyleCnt="5">
        <dgm:presLayoutVars>
          <dgm:bulletEnabled val="1"/>
        </dgm:presLayoutVars>
      </dgm:prSet>
      <dgm:spPr/>
    </dgm:pt>
    <dgm:pt modelId="{8618E2A1-0A8F-48E3-8FE3-2D9CA598B626}" type="pres">
      <dgm:prSet presAssocID="{6374746A-E5B5-463C-8CF6-2020C611CE85}" presName="Name13" presStyleLbl="parChTrans1D2" presStyleIdx="1" presStyleCnt="5"/>
      <dgm:spPr/>
    </dgm:pt>
    <dgm:pt modelId="{BB0538D3-3E29-4846-A820-E11BE8227763}" type="pres">
      <dgm:prSet presAssocID="{908FEFFA-9E08-4A1E-B93C-A0528F180247}" presName="childText" presStyleLbl="bgAcc1" presStyleIdx="1" presStyleCnt="5">
        <dgm:presLayoutVars>
          <dgm:bulletEnabled val="1"/>
        </dgm:presLayoutVars>
      </dgm:prSet>
      <dgm:spPr/>
    </dgm:pt>
    <dgm:pt modelId="{2A167678-8F90-418C-9000-52537DE10570}" type="pres">
      <dgm:prSet presAssocID="{99C13508-6B1C-4C67-9764-48F470849F1C}" presName="root" presStyleCnt="0"/>
      <dgm:spPr/>
    </dgm:pt>
    <dgm:pt modelId="{3A86AB56-67C1-4468-A403-546A12242F0D}" type="pres">
      <dgm:prSet presAssocID="{99C13508-6B1C-4C67-9764-48F470849F1C}" presName="rootComposite" presStyleCnt="0"/>
      <dgm:spPr/>
    </dgm:pt>
    <dgm:pt modelId="{666A4C3B-5665-479A-82EC-CEE35E1C9D9A}" type="pres">
      <dgm:prSet presAssocID="{99C13508-6B1C-4C67-9764-48F470849F1C}" presName="rootText" presStyleLbl="node1" presStyleIdx="1" presStyleCnt="2"/>
      <dgm:spPr/>
    </dgm:pt>
    <dgm:pt modelId="{BF459D87-70B4-46E8-AE27-6E326AAD6F96}" type="pres">
      <dgm:prSet presAssocID="{99C13508-6B1C-4C67-9764-48F470849F1C}" presName="rootConnector" presStyleLbl="node1" presStyleIdx="1" presStyleCnt="2"/>
      <dgm:spPr/>
    </dgm:pt>
    <dgm:pt modelId="{336F752D-D5AC-4404-8D52-574C8FCD3326}" type="pres">
      <dgm:prSet presAssocID="{99C13508-6B1C-4C67-9764-48F470849F1C}" presName="childShape" presStyleCnt="0"/>
      <dgm:spPr/>
    </dgm:pt>
    <dgm:pt modelId="{1A91C8BB-4934-4438-8A35-E547005E5DFB}" type="pres">
      <dgm:prSet presAssocID="{4CB8BC2D-7668-408C-A39E-7222E775BFBA}" presName="Name13" presStyleLbl="parChTrans1D2" presStyleIdx="2" presStyleCnt="5"/>
      <dgm:spPr/>
    </dgm:pt>
    <dgm:pt modelId="{CD234AB7-F59A-4432-8BC5-D26D259A2627}" type="pres">
      <dgm:prSet presAssocID="{76605A25-28F2-4F5B-AE16-803F5B9CE705}" presName="childText" presStyleLbl="bgAcc1" presStyleIdx="2" presStyleCnt="5">
        <dgm:presLayoutVars>
          <dgm:bulletEnabled val="1"/>
        </dgm:presLayoutVars>
      </dgm:prSet>
      <dgm:spPr/>
    </dgm:pt>
    <dgm:pt modelId="{4FA778DE-EEA4-4C24-BEC8-B442A7E644A3}" type="pres">
      <dgm:prSet presAssocID="{E29109DF-D265-43B4-8FA7-4D90CA80D4C6}" presName="Name13" presStyleLbl="parChTrans1D2" presStyleIdx="3" presStyleCnt="5"/>
      <dgm:spPr/>
    </dgm:pt>
    <dgm:pt modelId="{AEF35261-B2C6-44F5-AF19-DE11987A058A}" type="pres">
      <dgm:prSet presAssocID="{5BAE5002-C1D2-4608-9AA2-70744E7788A4}" presName="childText" presStyleLbl="bgAcc1" presStyleIdx="3" presStyleCnt="5">
        <dgm:presLayoutVars>
          <dgm:bulletEnabled val="1"/>
        </dgm:presLayoutVars>
      </dgm:prSet>
      <dgm:spPr/>
    </dgm:pt>
    <dgm:pt modelId="{62B64932-D621-4BFE-950F-8E8DE21850CE}" type="pres">
      <dgm:prSet presAssocID="{CEDFCE04-41FF-475E-90C0-FCBF2D945000}" presName="Name13" presStyleLbl="parChTrans1D2" presStyleIdx="4" presStyleCnt="5"/>
      <dgm:spPr/>
    </dgm:pt>
    <dgm:pt modelId="{4564551A-C1F2-4684-A1F4-679D67E8A889}" type="pres">
      <dgm:prSet presAssocID="{1189098D-CABF-46CA-A71B-11E102AAEF5B}" presName="childText" presStyleLbl="bgAcc1" presStyleIdx="4" presStyleCnt="5">
        <dgm:presLayoutVars>
          <dgm:bulletEnabled val="1"/>
        </dgm:presLayoutVars>
      </dgm:prSet>
      <dgm:spPr/>
    </dgm:pt>
  </dgm:ptLst>
  <dgm:cxnLst>
    <dgm:cxn modelId="{B4100B09-9610-4F70-9B17-A3206A1562E3}" srcId="{99C13508-6B1C-4C67-9764-48F470849F1C}" destId="{5BAE5002-C1D2-4608-9AA2-70744E7788A4}" srcOrd="1" destOrd="0" parTransId="{E29109DF-D265-43B4-8FA7-4D90CA80D4C6}" sibTransId="{001D5711-D932-46A8-AF46-90C833F42F22}"/>
    <dgm:cxn modelId="{5A860B0A-ED82-4751-A4C0-03EB125DC873}" type="presOf" srcId="{B78D2492-90B7-4F6D-BEDB-DD296C5D9349}" destId="{326AF035-A4E2-4F05-A0E0-D11DAAF2B265}" srcOrd="0" destOrd="0" presId="urn:microsoft.com/office/officeart/2005/8/layout/hierarchy3"/>
    <dgm:cxn modelId="{0EB64914-CBA3-454A-8FAC-A25FECE8AC7A}" type="presOf" srcId="{99C13508-6B1C-4C67-9764-48F470849F1C}" destId="{666A4C3B-5665-479A-82EC-CEE35E1C9D9A}" srcOrd="0" destOrd="0" presId="urn:microsoft.com/office/officeart/2005/8/layout/hierarchy3"/>
    <dgm:cxn modelId="{0B3FBD2A-A9A6-467D-98F0-FCDE83A39E3D}" srcId="{B78D2492-90B7-4F6D-BEDB-DD296C5D9349}" destId="{908FEFFA-9E08-4A1E-B93C-A0528F180247}" srcOrd="1" destOrd="0" parTransId="{6374746A-E5B5-463C-8CF6-2020C611CE85}" sibTransId="{B9422CD0-3383-4AAA-882C-F1099E11BDD1}"/>
    <dgm:cxn modelId="{4280EE30-64D4-4282-B481-8FC09EFC2C10}" type="presOf" srcId="{E29109DF-D265-43B4-8FA7-4D90CA80D4C6}" destId="{4FA778DE-EEA4-4C24-BEC8-B442A7E644A3}" srcOrd="0" destOrd="0" presId="urn:microsoft.com/office/officeart/2005/8/layout/hierarchy3"/>
    <dgm:cxn modelId="{F3406840-9090-4F56-988B-BFCF0DE72D62}" srcId="{99C13508-6B1C-4C67-9764-48F470849F1C}" destId="{1189098D-CABF-46CA-A71B-11E102AAEF5B}" srcOrd="2" destOrd="0" parTransId="{CEDFCE04-41FF-475E-90C0-FCBF2D945000}" sibTransId="{9EDCD14D-14A9-4C74-87D0-EF7885B401A0}"/>
    <dgm:cxn modelId="{96BCBA46-F19D-4EAF-9691-1DA0FB3AAB72}" type="presOf" srcId="{1189098D-CABF-46CA-A71B-11E102AAEF5B}" destId="{4564551A-C1F2-4684-A1F4-679D67E8A889}" srcOrd="0" destOrd="0" presId="urn:microsoft.com/office/officeart/2005/8/layout/hierarchy3"/>
    <dgm:cxn modelId="{6BF1504B-3CBC-4F4C-8613-9A50005F959C}" type="presOf" srcId="{99C13508-6B1C-4C67-9764-48F470849F1C}" destId="{BF459D87-70B4-46E8-AE27-6E326AAD6F96}" srcOrd="1" destOrd="0" presId="urn:microsoft.com/office/officeart/2005/8/layout/hierarchy3"/>
    <dgm:cxn modelId="{2A8DD96B-32B1-4B1B-8BC4-B5D39A9363B7}" type="presOf" srcId="{435EB4F0-DE27-45DD-94DB-12E98218E5E0}" destId="{0ABEEECD-D4AC-4F08-9952-BB8CCE873CFF}" srcOrd="0" destOrd="0" presId="urn:microsoft.com/office/officeart/2005/8/layout/hierarchy3"/>
    <dgm:cxn modelId="{63A7B273-8553-4C64-9195-DF90D50E7AD2}" type="presOf" srcId="{C7806D86-4933-4A60-974A-30155CDC5CBC}" destId="{74B9EA6D-68EF-45CE-82F8-CAA59D31D71B}" srcOrd="0" destOrd="0" presId="urn:microsoft.com/office/officeart/2005/8/layout/hierarchy3"/>
    <dgm:cxn modelId="{0C609F59-0EFC-4577-894D-7DFA88436772}" srcId="{435EB4F0-DE27-45DD-94DB-12E98218E5E0}" destId="{99C13508-6B1C-4C67-9764-48F470849F1C}" srcOrd="1" destOrd="0" parTransId="{DF346572-39F3-4720-90A4-393CB310328E}" sibTransId="{176018FE-6AB8-4126-9205-151F2515ACE5}"/>
    <dgm:cxn modelId="{2A5BB97A-50D2-4121-9BCC-7210F78AE07E}" type="presOf" srcId="{161C50B6-A083-448B-9427-8C6C1535F039}" destId="{BDCCE7A1-66F7-45CF-8897-0EFBC7946837}" srcOrd="0" destOrd="0" presId="urn:microsoft.com/office/officeart/2005/8/layout/hierarchy3"/>
    <dgm:cxn modelId="{3B1D898D-763A-4B53-AFF1-66226317DC54}" type="presOf" srcId="{908FEFFA-9E08-4A1E-B93C-A0528F180247}" destId="{BB0538D3-3E29-4846-A820-E11BE8227763}" srcOrd="0" destOrd="0" presId="urn:microsoft.com/office/officeart/2005/8/layout/hierarchy3"/>
    <dgm:cxn modelId="{EEA43C99-724D-43D7-9CF1-D2BF0FE9DC0E}" type="presOf" srcId="{6374746A-E5B5-463C-8CF6-2020C611CE85}" destId="{8618E2A1-0A8F-48E3-8FE3-2D9CA598B626}" srcOrd="0" destOrd="0" presId="urn:microsoft.com/office/officeart/2005/8/layout/hierarchy3"/>
    <dgm:cxn modelId="{C5D4C49B-8ED0-406B-8475-4BB286E9A158}" type="presOf" srcId="{CEDFCE04-41FF-475E-90C0-FCBF2D945000}" destId="{62B64932-D621-4BFE-950F-8E8DE21850CE}" srcOrd="0" destOrd="0" presId="urn:microsoft.com/office/officeart/2005/8/layout/hierarchy3"/>
    <dgm:cxn modelId="{0D05B8A6-E473-482B-B30C-ADDD06844ED5}" srcId="{99C13508-6B1C-4C67-9764-48F470849F1C}" destId="{76605A25-28F2-4F5B-AE16-803F5B9CE705}" srcOrd="0" destOrd="0" parTransId="{4CB8BC2D-7668-408C-A39E-7222E775BFBA}" sibTransId="{66283EEC-ECCC-4044-B406-5DD641A491AB}"/>
    <dgm:cxn modelId="{50D0B9B2-EBC0-4ED0-B3FD-C7B940DE9A2F}" srcId="{435EB4F0-DE27-45DD-94DB-12E98218E5E0}" destId="{B78D2492-90B7-4F6D-BEDB-DD296C5D9349}" srcOrd="0" destOrd="0" parTransId="{2F84F714-6506-48A5-BABC-B509401D0574}" sibTransId="{A27A7E2A-0A15-43DD-A8A5-91CC00D2356A}"/>
    <dgm:cxn modelId="{315640D0-423C-446E-8484-CF81D37657F7}" type="presOf" srcId="{5BAE5002-C1D2-4608-9AA2-70744E7788A4}" destId="{AEF35261-B2C6-44F5-AF19-DE11987A058A}" srcOrd="0" destOrd="0" presId="urn:microsoft.com/office/officeart/2005/8/layout/hierarchy3"/>
    <dgm:cxn modelId="{6E4D9FE4-D7C1-4F91-894F-5440C3F4CD29}" type="presOf" srcId="{4CB8BC2D-7668-408C-A39E-7222E775BFBA}" destId="{1A91C8BB-4934-4438-8A35-E547005E5DFB}" srcOrd="0" destOrd="0" presId="urn:microsoft.com/office/officeart/2005/8/layout/hierarchy3"/>
    <dgm:cxn modelId="{DCE7F0F5-5E8A-4B61-8401-9133B05690CD}" type="presOf" srcId="{B78D2492-90B7-4F6D-BEDB-DD296C5D9349}" destId="{4B316924-5F19-47AB-9106-CAAF9A7F6C1F}" srcOrd="1" destOrd="0" presId="urn:microsoft.com/office/officeart/2005/8/layout/hierarchy3"/>
    <dgm:cxn modelId="{513084F9-E685-4F21-9FF0-DADF1C3F46CA}" srcId="{B78D2492-90B7-4F6D-BEDB-DD296C5D9349}" destId="{C7806D86-4933-4A60-974A-30155CDC5CBC}" srcOrd="0" destOrd="0" parTransId="{161C50B6-A083-448B-9427-8C6C1535F039}" sibTransId="{21D93F1C-067C-4DED-B216-A072B5299332}"/>
    <dgm:cxn modelId="{4D3ACEFF-985D-4DCE-B0A9-4627C4A589CF}" type="presOf" srcId="{76605A25-28F2-4F5B-AE16-803F5B9CE705}" destId="{CD234AB7-F59A-4432-8BC5-D26D259A2627}" srcOrd="0" destOrd="0" presId="urn:microsoft.com/office/officeart/2005/8/layout/hierarchy3"/>
    <dgm:cxn modelId="{4EEB95FA-5BB3-48B2-B8D1-617D8C1DF683}" type="presParOf" srcId="{0ABEEECD-D4AC-4F08-9952-BB8CCE873CFF}" destId="{0AC81001-E8BA-4B17-86A4-266427FE7323}" srcOrd="0" destOrd="0" presId="urn:microsoft.com/office/officeart/2005/8/layout/hierarchy3"/>
    <dgm:cxn modelId="{21C2184D-C13C-44B6-A676-F905BEF25B6B}" type="presParOf" srcId="{0AC81001-E8BA-4B17-86A4-266427FE7323}" destId="{44D3D673-D62E-4C7B-BB17-6AD0C8AFFE59}" srcOrd="0" destOrd="0" presId="urn:microsoft.com/office/officeart/2005/8/layout/hierarchy3"/>
    <dgm:cxn modelId="{8E6EC9EE-8446-4556-ABFB-6BAFC802E9F1}" type="presParOf" srcId="{44D3D673-D62E-4C7B-BB17-6AD0C8AFFE59}" destId="{326AF035-A4E2-4F05-A0E0-D11DAAF2B265}" srcOrd="0" destOrd="0" presId="urn:microsoft.com/office/officeart/2005/8/layout/hierarchy3"/>
    <dgm:cxn modelId="{2ACE6EB5-65E0-461E-87B3-A26BE397681A}" type="presParOf" srcId="{44D3D673-D62E-4C7B-BB17-6AD0C8AFFE59}" destId="{4B316924-5F19-47AB-9106-CAAF9A7F6C1F}" srcOrd="1" destOrd="0" presId="urn:microsoft.com/office/officeart/2005/8/layout/hierarchy3"/>
    <dgm:cxn modelId="{4B50D7D2-AC63-472A-8955-AA110CBE6769}" type="presParOf" srcId="{0AC81001-E8BA-4B17-86A4-266427FE7323}" destId="{4B6B9257-869C-4D35-AFCA-CE450DC9677F}" srcOrd="1" destOrd="0" presId="urn:microsoft.com/office/officeart/2005/8/layout/hierarchy3"/>
    <dgm:cxn modelId="{2108DCA5-CE1B-4866-8DC7-A5D89DAAFCC0}" type="presParOf" srcId="{4B6B9257-869C-4D35-AFCA-CE450DC9677F}" destId="{BDCCE7A1-66F7-45CF-8897-0EFBC7946837}" srcOrd="0" destOrd="0" presId="urn:microsoft.com/office/officeart/2005/8/layout/hierarchy3"/>
    <dgm:cxn modelId="{68022A69-6A70-4C80-A534-DCB6A1B6D856}" type="presParOf" srcId="{4B6B9257-869C-4D35-AFCA-CE450DC9677F}" destId="{74B9EA6D-68EF-45CE-82F8-CAA59D31D71B}" srcOrd="1" destOrd="0" presId="urn:microsoft.com/office/officeart/2005/8/layout/hierarchy3"/>
    <dgm:cxn modelId="{0A5A6106-4C9B-43B4-8E23-6A5765A6409F}" type="presParOf" srcId="{4B6B9257-869C-4D35-AFCA-CE450DC9677F}" destId="{8618E2A1-0A8F-48E3-8FE3-2D9CA598B626}" srcOrd="2" destOrd="0" presId="urn:microsoft.com/office/officeart/2005/8/layout/hierarchy3"/>
    <dgm:cxn modelId="{6582A268-FEAB-4708-BDB4-52D5C25480BD}" type="presParOf" srcId="{4B6B9257-869C-4D35-AFCA-CE450DC9677F}" destId="{BB0538D3-3E29-4846-A820-E11BE8227763}" srcOrd="3" destOrd="0" presId="urn:microsoft.com/office/officeart/2005/8/layout/hierarchy3"/>
    <dgm:cxn modelId="{70860B94-7E36-46BD-AE85-E2AA9B3AD019}" type="presParOf" srcId="{0ABEEECD-D4AC-4F08-9952-BB8CCE873CFF}" destId="{2A167678-8F90-418C-9000-52537DE10570}" srcOrd="1" destOrd="0" presId="urn:microsoft.com/office/officeart/2005/8/layout/hierarchy3"/>
    <dgm:cxn modelId="{7EAB09BB-8E8F-4671-8D47-DF4275153A75}" type="presParOf" srcId="{2A167678-8F90-418C-9000-52537DE10570}" destId="{3A86AB56-67C1-4468-A403-546A12242F0D}" srcOrd="0" destOrd="0" presId="urn:microsoft.com/office/officeart/2005/8/layout/hierarchy3"/>
    <dgm:cxn modelId="{C16D9140-ED95-4635-AAE4-7FE61BF85789}" type="presParOf" srcId="{3A86AB56-67C1-4468-A403-546A12242F0D}" destId="{666A4C3B-5665-479A-82EC-CEE35E1C9D9A}" srcOrd="0" destOrd="0" presId="urn:microsoft.com/office/officeart/2005/8/layout/hierarchy3"/>
    <dgm:cxn modelId="{DB7B7EB5-0030-4A47-83F1-60426F53D947}" type="presParOf" srcId="{3A86AB56-67C1-4468-A403-546A12242F0D}" destId="{BF459D87-70B4-46E8-AE27-6E326AAD6F96}" srcOrd="1" destOrd="0" presId="urn:microsoft.com/office/officeart/2005/8/layout/hierarchy3"/>
    <dgm:cxn modelId="{A22E3E86-0642-43E1-9EBB-096820040B79}" type="presParOf" srcId="{2A167678-8F90-418C-9000-52537DE10570}" destId="{336F752D-D5AC-4404-8D52-574C8FCD3326}" srcOrd="1" destOrd="0" presId="urn:microsoft.com/office/officeart/2005/8/layout/hierarchy3"/>
    <dgm:cxn modelId="{2163DD32-CE2F-4613-9C50-84AAAB61C8C5}" type="presParOf" srcId="{336F752D-D5AC-4404-8D52-574C8FCD3326}" destId="{1A91C8BB-4934-4438-8A35-E547005E5DFB}" srcOrd="0" destOrd="0" presId="urn:microsoft.com/office/officeart/2005/8/layout/hierarchy3"/>
    <dgm:cxn modelId="{7B3839EA-BC4B-4D7A-A98A-9E5558DDDE16}" type="presParOf" srcId="{336F752D-D5AC-4404-8D52-574C8FCD3326}" destId="{CD234AB7-F59A-4432-8BC5-D26D259A2627}" srcOrd="1" destOrd="0" presId="urn:microsoft.com/office/officeart/2005/8/layout/hierarchy3"/>
    <dgm:cxn modelId="{883494D0-FA31-458C-85CA-7D80E7A5A1CE}" type="presParOf" srcId="{336F752D-D5AC-4404-8D52-574C8FCD3326}" destId="{4FA778DE-EEA4-4C24-BEC8-B442A7E644A3}" srcOrd="2" destOrd="0" presId="urn:microsoft.com/office/officeart/2005/8/layout/hierarchy3"/>
    <dgm:cxn modelId="{81459008-A73B-41BD-B1BE-DDFB5826BB0F}" type="presParOf" srcId="{336F752D-D5AC-4404-8D52-574C8FCD3326}" destId="{AEF35261-B2C6-44F5-AF19-DE11987A058A}" srcOrd="3" destOrd="0" presId="urn:microsoft.com/office/officeart/2005/8/layout/hierarchy3"/>
    <dgm:cxn modelId="{2003EAA9-85C0-41E1-9A29-7AC7E880FF0A}" type="presParOf" srcId="{336F752D-D5AC-4404-8D52-574C8FCD3326}" destId="{62B64932-D621-4BFE-950F-8E8DE21850CE}" srcOrd="4" destOrd="0" presId="urn:microsoft.com/office/officeart/2005/8/layout/hierarchy3"/>
    <dgm:cxn modelId="{5E9CB5F3-47ED-4EE2-BE48-93A597AB1804}" type="presParOf" srcId="{336F752D-D5AC-4404-8D52-574C8FCD3326}" destId="{4564551A-C1F2-4684-A1F4-679D67E8A889}"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55C0780-6C41-4928-8C19-6F7978A36A87}" type="doc">
      <dgm:prSet loTypeId="urn:microsoft.com/office/officeart/2005/8/layout/cycle4" loCatId="cycle" qsTypeId="urn:microsoft.com/office/officeart/2005/8/quickstyle/simple1" qsCatId="simple" csTypeId="urn:microsoft.com/office/officeart/2005/8/colors/accent1_2" csCatId="accent1" phldr="1"/>
      <dgm:spPr/>
      <dgm:t>
        <a:bodyPr/>
        <a:lstStyle/>
        <a:p>
          <a:endParaRPr lang="en-IE"/>
        </a:p>
      </dgm:t>
    </dgm:pt>
    <dgm:pt modelId="{0508B12A-2B9D-462B-881D-CF4F7DDF7F69}">
      <dgm:prSet phldrT="[Text]"/>
      <dgm:spPr>
        <a:solidFill>
          <a:srgbClr val="0078D4"/>
        </a:solidFill>
      </dgm:spPr>
      <dgm:t>
        <a:bodyPr/>
        <a:lstStyle/>
        <a:p>
          <a:r>
            <a:rPr lang="en-IE" dirty="0"/>
            <a:t>Collect information</a:t>
          </a:r>
        </a:p>
      </dgm:t>
    </dgm:pt>
    <dgm:pt modelId="{FFBE5918-90B5-4A7E-8759-5F106EE4FC73}" type="parTrans" cxnId="{54096BE3-D4F3-493E-833C-06E7423D6E7D}">
      <dgm:prSet/>
      <dgm:spPr/>
      <dgm:t>
        <a:bodyPr/>
        <a:lstStyle/>
        <a:p>
          <a:endParaRPr lang="en-IE"/>
        </a:p>
      </dgm:t>
    </dgm:pt>
    <dgm:pt modelId="{4D6A60FD-40D4-4470-8C1F-1F04FF24BFB6}" type="sibTrans" cxnId="{54096BE3-D4F3-493E-833C-06E7423D6E7D}">
      <dgm:prSet/>
      <dgm:spPr/>
      <dgm:t>
        <a:bodyPr/>
        <a:lstStyle/>
        <a:p>
          <a:endParaRPr lang="en-IE"/>
        </a:p>
      </dgm:t>
    </dgm:pt>
    <dgm:pt modelId="{595F4062-283B-4E82-801B-B6957731D1B6}">
      <dgm:prSet phldrT="[Text]"/>
      <dgm:spPr>
        <a:solidFill>
          <a:srgbClr val="D2D2D2"/>
        </a:solidFill>
      </dgm:spPr>
      <dgm:t>
        <a:bodyPr/>
        <a:lstStyle/>
        <a:p>
          <a:pPr algn="l"/>
          <a:r>
            <a:rPr lang="en-IE" dirty="0"/>
            <a:t>Logging</a:t>
          </a:r>
        </a:p>
      </dgm:t>
    </dgm:pt>
    <dgm:pt modelId="{172B24D7-A4C4-478A-B99C-9F6F245956C1}" type="parTrans" cxnId="{89CBE386-6E5B-4CC8-9D03-28878A9B5F82}">
      <dgm:prSet/>
      <dgm:spPr/>
      <dgm:t>
        <a:bodyPr/>
        <a:lstStyle/>
        <a:p>
          <a:endParaRPr lang="en-IE"/>
        </a:p>
      </dgm:t>
    </dgm:pt>
    <dgm:pt modelId="{77C3CE2E-1B9E-43FA-BAA0-5BF2E88030F6}" type="sibTrans" cxnId="{89CBE386-6E5B-4CC8-9D03-28878A9B5F82}">
      <dgm:prSet/>
      <dgm:spPr/>
      <dgm:t>
        <a:bodyPr/>
        <a:lstStyle/>
        <a:p>
          <a:endParaRPr lang="en-IE"/>
        </a:p>
      </dgm:t>
    </dgm:pt>
    <dgm:pt modelId="{0BA56E4F-B416-447C-AC67-604A133D46D1}">
      <dgm:prSet phldrT="[Text]"/>
      <dgm:spPr>
        <a:solidFill>
          <a:srgbClr val="0078D4"/>
        </a:solidFill>
      </dgm:spPr>
      <dgm:t>
        <a:bodyPr/>
        <a:lstStyle/>
        <a:p>
          <a:r>
            <a:rPr lang="en-IE" dirty="0"/>
            <a:t>Analyse</a:t>
          </a:r>
        </a:p>
      </dgm:t>
    </dgm:pt>
    <dgm:pt modelId="{F254EC73-4377-444A-B40C-9687ED64DCBD}" type="parTrans" cxnId="{E71C726F-961F-4AE9-ADAE-10EB6BF9066D}">
      <dgm:prSet/>
      <dgm:spPr/>
      <dgm:t>
        <a:bodyPr/>
        <a:lstStyle/>
        <a:p>
          <a:endParaRPr lang="en-IE"/>
        </a:p>
      </dgm:t>
    </dgm:pt>
    <dgm:pt modelId="{FD079F08-2BEC-4FA4-82C4-8AA4B79FA486}" type="sibTrans" cxnId="{E71C726F-961F-4AE9-ADAE-10EB6BF9066D}">
      <dgm:prSet/>
      <dgm:spPr/>
      <dgm:t>
        <a:bodyPr/>
        <a:lstStyle/>
        <a:p>
          <a:endParaRPr lang="en-IE"/>
        </a:p>
      </dgm:t>
    </dgm:pt>
    <dgm:pt modelId="{82C57561-1F32-4394-80FC-5E498FE9AC73}">
      <dgm:prSet phldrT="[Text]"/>
      <dgm:spPr>
        <a:solidFill>
          <a:srgbClr val="D2D2D2"/>
        </a:solidFill>
      </dgm:spPr>
      <dgm:t>
        <a:bodyPr/>
        <a:lstStyle/>
        <a:p>
          <a:r>
            <a:rPr lang="en-IE" dirty="0"/>
            <a:t>Monitoring</a:t>
          </a:r>
        </a:p>
      </dgm:t>
    </dgm:pt>
    <dgm:pt modelId="{8E0F447C-98CF-4EBA-B092-FA9F3421F3DE}" type="parTrans" cxnId="{984BB79D-7072-4970-BBFA-C8077CD73CFE}">
      <dgm:prSet/>
      <dgm:spPr/>
      <dgm:t>
        <a:bodyPr/>
        <a:lstStyle/>
        <a:p>
          <a:endParaRPr lang="en-IE"/>
        </a:p>
      </dgm:t>
    </dgm:pt>
    <dgm:pt modelId="{570D44C2-F66E-4EEB-9B44-3384756B57CB}" type="sibTrans" cxnId="{984BB79D-7072-4970-BBFA-C8077CD73CFE}">
      <dgm:prSet/>
      <dgm:spPr/>
      <dgm:t>
        <a:bodyPr/>
        <a:lstStyle/>
        <a:p>
          <a:endParaRPr lang="en-IE"/>
        </a:p>
      </dgm:t>
    </dgm:pt>
    <dgm:pt modelId="{6AAA2472-DCED-46C1-9B51-92D723B2F139}">
      <dgm:prSet phldrT="[Text]"/>
      <dgm:spPr>
        <a:solidFill>
          <a:srgbClr val="0078D4"/>
        </a:solidFill>
      </dgm:spPr>
      <dgm:t>
        <a:bodyPr/>
        <a:lstStyle/>
        <a:p>
          <a:r>
            <a:rPr lang="en-IE" dirty="0"/>
            <a:t>Notify</a:t>
          </a:r>
        </a:p>
      </dgm:t>
    </dgm:pt>
    <dgm:pt modelId="{7FE576E9-AB8A-4EE7-B873-825A253FEC50}" type="parTrans" cxnId="{86E262FE-5567-40CC-8DF6-AE56AD27D222}">
      <dgm:prSet/>
      <dgm:spPr/>
      <dgm:t>
        <a:bodyPr/>
        <a:lstStyle/>
        <a:p>
          <a:endParaRPr lang="en-IE"/>
        </a:p>
      </dgm:t>
    </dgm:pt>
    <dgm:pt modelId="{6CD4FF30-C8A5-4F0E-B82D-2226E915BA48}" type="sibTrans" cxnId="{86E262FE-5567-40CC-8DF6-AE56AD27D222}">
      <dgm:prSet/>
      <dgm:spPr/>
      <dgm:t>
        <a:bodyPr/>
        <a:lstStyle/>
        <a:p>
          <a:endParaRPr lang="en-IE"/>
        </a:p>
      </dgm:t>
    </dgm:pt>
    <dgm:pt modelId="{96AB3B58-E4B5-48A2-B35B-7696B84BA1D2}">
      <dgm:prSet phldrT="[Text]"/>
      <dgm:spPr>
        <a:solidFill>
          <a:srgbClr val="D2D2D2"/>
        </a:solidFill>
      </dgm:spPr>
      <dgm:t>
        <a:bodyPr/>
        <a:lstStyle/>
        <a:p>
          <a:r>
            <a:rPr lang="en-IE" dirty="0"/>
            <a:t>Alert</a:t>
          </a:r>
        </a:p>
      </dgm:t>
    </dgm:pt>
    <dgm:pt modelId="{928ADD2F-BBF7-4DE6-B175-2E5E566670F2}" type="parTrans" cxnId="{45AE0F96-F880-4D84-ABEE-45F4759C607F}">
      <dgm:prSet/>
      <dgm:spPr/>
      <dgm:t>
        <a:bodyPr/>
        <a:lstStyle/>
        <a:p>
          <a:endParaRPr lang="en-IE"/>
        </a:p>
      </dgm:t>
    </dgm:pt>
    <dgm:pt modelId="{180455BF-28B3-468F-B9C1-0A39FAD16BC8}" type="sibTrans" cxnId="{45AE0F96-F880-4D84-ABEE-45F4759C607F}">
      <dgm:prSet/>
      <dgm:spPr/>
      <dgm:t>
        <a:bodyPr/>
        <a:lstStyle/>
        <a:p>
          <a:endParaRPr lang="en-IE"/>
        </a:p>
      </dgm:t>
    </dgm:pt>
    <dgm:pt modelId="{7995B8E1-CE31-4DAB-9DA2-AC8B515DA9D7}">
      <dgm:prSet phldrT="[Text]"/>
      <dgm:spPr>
        <a:solidFill>
          <a:srgbClr val="0078D4"/>
        </a:solidFill>
      </dgm:spPr>
      <dgm:t>
        <a:bodyPr/>
        <a:lstStyle/>
        <a:p>
          <a:r>
            <a:rPr lang="en-IE" dirty="0"/>
            <a:t>Mitigate</a:t>
          </a:r>
        </a:p>
      </dgm:t>
    </dgm:pt>
    <dgm:pt modelId="{ECFA1362-CC23-4CA7-91E1-A0B984407583}" type="parTrans" cxnId="{3EFFFD8E-F695-457D-B2B4-E33182BB9C2E}">
      <dgm:prSet/>
      <dgm:spPr/>
      <dgm:t>
        <a:bodyPr/>
        <a:lstStyle/>
        <a:p>
          <a:endParaRPr lang="en-IE"/>
        </a:p>
      </dgm:t>
    </dgm:pt>
    <dgm:pt modelId="{A2E06BDC-8F6A-410F-9256-12102D44F85E}" type="sibTrans" cxnId="{3EFFFD8E-F695-457D-B2B4-E33182BB9C2E}">
      <dgm:prSet/>
      <dgm:spPr/>
      <dgm:t>
        <a:bodyPr/>
        <a:lstStyle/>
        <a:p>
          <a:endParaRPr lang="en-IE"/>
        </a:p>
      </dgm:t>
    </dgm:pt>
    <dgm:pt modelId="{BF386D59-3F6D-4B85-826D-7AE602E6E1D9}">
      <dgm:prSet phldrT="[Text]"/>
      <dgm:spPr>
        <a:solidFill>
          <a:srgbClr val="D2D2D2"/>
        </a:solidFill>
      </dgm:spPr>
      <dgm:t>
        <a:bodyPr/>
        <a:lstStyle/>
        <a:p>
          <a:r>
            <a:rPr lang="en-IE" dirty="0"/>
            <a:t>Action</a:t>
          </a:r>
        </a:p>
      </dgm:t>
    </dgm:pt>
    <dgm:pt modelId="{719C0993-B472-4785-B18B-A77849CC537E}" type="parTrans" cxnId="{8C460459-189A-4E2C-A289-119AC0CFD72F}">
      <dgm:prSet/>
      <dgm:spPr/>
      <dgm:t>
        <a:bodyPr/>
        <a:lstStyle/>
        <a:p>
          <a:endParaRPr lang="en-IE"/>
        </a:p>
      </dgm:t>
    </dgm:pt>
    <dgm:pt modelId="{A25BD420-D041-4F7D-A6D5-55109024AB4F}" type="sibTrans" cxnId="{8C460459-189A-4E2C-A289-119AC0CFD72F}">
      <dgm:prSet/>
      <dgm:spPr/>
      <dgm:t>
        <a:bodyPr/>
        <a:lstStyle/>
        <a:p>
          <a:endParaRPr lang="en-IE"/>
        </a:p>
      </dgm:t>
    </dgm:pt>
    <dgm:pt modelId="{2409DCDF-C953-4192-AD18-16078816597A}" type="pres">
      <dgm:prSet presAssocID="{255C0780-6C41-4928-8C19-6F7978A36A87}" presName="cycleMatrixDiagram" presStyleCnt="0">
        <dgm:presLayoutVars>
          <dgm:chMax val="1"/>
          <dgm:dir/>
          <dgm:animLvl val="lvl"/>
          <dgm:resizeHandles val="exact"/>
        </dgm:presLayoutVars>
      </dgm:prSet>
      <dgm:spPr/>
    </dgm:pt>
    <dgm:pt modelId="{8776A1FC-22AB-436E-B394-67463C2A0B71}" type="pres">
      <dgm:prSet presAssocID="{255C0780-6C41-4928-8C19-6F7978A36A87}" presName="children" presStyleCnt="0"/>
      <dgm:spPr/>
    </dgm:pt>
    <dgm:pt modelId="{E1C6E71E-C58D-48D7-9CAF-A3EF126DAE9C}" type="pres">
      <dgm:prSet presAssocID="{255C0780-6C41-4928-8C19-6F7978A36A87}" presName="child1group" presStyleCnt="0"/>
      <dgm:spPr/>
    </dgm:pt>
    <dgm:pt modelId="{0F65409C-3612-463A-8DFE-D74449C60484}" type="pres">
      <dgm:prSet presAssocID="{255C0780-6C41-4928-8C19-6F7978A36A87}" presName="child1" presStyleLbl="bgAcc1" presStyleIdx="0" presStyleCnt="4"/>
      <dgm:spPr/>
    </dgm:pt>
    <dgm:pt modelId="{FFC503D6-5A51-425E-99AF-E38FF724E081}" type="pres">
      <dgm:prSet presAssocID="{255C0780-6C41-4928-8C19-6F7978A36A87}" presName="child1Text" presStyleLbl="bgAcc1" presStyleIdx="0" presStyleCnt="4">
        <dgm:presLayoutVars>
          <dgm:bulletEnabled val="1"/>
        </dgm:presLayoutVars>
      </dgm:prSet>
      <dgm:spPr/>
    </dgm:pt>
    <dgm:pt modelId="{C74131BF-06CB-4F95-94AE-925C9F42A738}" type="pres">
      <dgm:prSet presAssocID="{255C0780-6C41-4928-8C19-6F7978A36A87}" presName="child2group" presStyleCnt="0"/>
      <dgm:spPr/>
    </dgm:pt>
    <dgm:pt modelId="{3BD89791-AFB9-4B7D-B6B0-F5FE9818D907}" type="pres">
      <dgm:prSet presAssocID="{255C0780-6C41-4928-8C19-6F7978A36A87}" presName="child2" presStyleLbl="bgAcc1" presStyleIdx="1" presStyleCnt="4"/>
      <dgm:spPr/>
    </dgm:pt>
    <dgm:pt modelId="{80EEEA97-05EF-44A8-89A6-01E55B7B5496}" type="pres">
      <dgm:prSet presAssocID="{255C0780-6C41-4928-8C19-6F7978A36A87}" presName="child2Text" presStyleLbl="bgAcc1" presStyleIdx="1" presStyleCnt="4">
        <dgm:presLayoutVars>
          <dgm:bulletEnabled val="1"/>
        </dgm:presLayoutVars>
      </dgm:prSet>
      <dgm:spPr/>
    </dgm:pt>
    <dgm:pt modelId="{C9900201-7FD1-42AB-A0CA-B3FC8D119DCB}" type="pres">
      <dgm:prSet presAssocID="{255C0780-6C41-4928-8C19-6F7978A36A87}" presName="child3group" presStyleCnt="0"/>
      <dgm:spPr/>
    </dgm:pt>
    <dgm:pt modelId="{C404237B-C960-462D-ADDF-597136615AC2}" type="pres">
      <dgm:prSet presAssocID="{255C0780-6C41-4928-8C19-6F7978A36A87}" presName="child3" presStyleLbl="bgAcc1" presStyleIdx="2" presStyleCnt="4"/>
      <dgm:spPr/>
    </dgm:pt>
    <dgm:pt modelId="{697FFEBA-DD45-45BE-9A07-BCF10A1A0060}" type="pres">
      <dgm:prSet presAssocID="{255C0780-6C41-4928-8C19-6F7978A36A87}" presName="child3Text" presStyleLbl="bgAcc1" presStyleIdx="2" presStyleCnt="4">
        <dgm:presLayoutVars>
          <dgm:bulletEnabled val="1"/>
        </dgm:presLayoutVars>
      </dgm:prSet>
      <dgm:spPr/>
    </dgm:pt>
    <dgm:pt modelId="{330C1031-1A96-4E8B-B461-C0E48CB641E3}" type="pres">
      <dgm:prSet presAssocID="{255C0780-6C41-4928-8C19-6F7978A36A87}" presName="child4group" presStyleCnt="0"/>
      <dgm:spPr/>
    </dgm:pt>
    <dgm:pt modelId="{03A979A3-8E9C-4C8D-91AA-6ABC41307ACF}" type="pres">
      <dgm:prSet presAssocID="{255C0780-6C41-4928-8C19-6F7978A36A87}" presName="child4" presStyleLbl="bgAcc1" presStyleIdx="3" presStyleCnt="4"/>
      <dgm:spPr/>
    </dgm:pt>
    <dgm:pt modelId="{8958F06B-51F3-4A65-A0FF-222DCE95979C}" type="pres">
      <dgm:prSet presAssocID="{255C0780-6C41-4928-8C19-6F7978A36A87}" presName="child4Text" presStyleLbl="bgAcc1" presStyleIdx="3" presStyleCnt="4">
        <dgm:presLayoutVars>
          <dgm:bulletEnabled val="1"/>
        </dgm:presLayoutVars>
      </dgm:prSet>
      <dgm:spPr/>
    </dgm:pt>
    <dgm:pt modelId="{0584C015-A3CF-47BE-A7C4-B0C15B41026F}" type="pres">
      <dgm:prSet presAssocID="{255C0780-6C41-4928-8C19-6F7978A36A87}" presName="childPlaceholder" presStyleCnt="0"/>
      <dgm:spPr/>
    </dgm:pt>
    <dgm:pt modelId="{D29F91B2-9C7F-4451-B95D-89E346C6E102}" type="pres">
      <dgm:prSet presAssocID="{255C0780-6C41-4928-8C19-6F7978A36A87}" presName="circle" presStyleCnt="0"/>
      <dgm:spPr/>
    </dgm:pt>
    <dgm:pt modelId="{DE5B0795-177B-415E-8B18-76B4315BAE5A}" type="pres">
      <dgm:prSet presAssocID="{255C0780-6C41-4928-8C19-6F7978A36A87}" presName="quadrant1" presStyleLbl="node1" presStyleIdx="0" presStyleCnt="4">
        <dgm:presLayoutVars>
          <dgm:chMax val="1"/>
          <dgm:bulletEnabled val="1"/>
        </dgm:presLayoutVars>
      </dgm:prSet>
      <dgm:spPr/>
    </dgm:pt>
    <dgm:pt modelId="{F9278F6C-1C5C-4205-8254-794DBCD89331}" type="pres">
      <dgm:prSet presAssocID="{255C0780-6C41-4928-8C19-6F7978A36A87}" presName="quadrant2" presStyleLbl="node1" presStyleIdx="1" presStyleCnt="4">
        <dgm:presLayoutVars>
          <dgm:chMax val="1"/>
          <dgm:bulletEnabled val="1"/>
        </dgm:presLayoutVars>
      </dgm:prSet>
      <dgm:spPr/>
    </dgm:pt>
    <dgm:pt modelId="{00FF490E-28C6-4F81-87CB-B4662C3A220A}" type="pres">
      <dgm:prSet presAssocID="{255C0780-6C41-4928-8C19-6F7978A36A87}" presName="quadrant3" presStyleLbl="node1" presStyleIdx="2" presStyleCnt="4">
        <dgm:presLayoutVars>
          <dgm:chMax val="1"/>
          <dgm:bulletEnabled val="1"/>
        </dgm:presLayoutVars>
      </dgm:prSet>
      <dgm:spPr/>
    </dgm:pt>
    <dgm:pt modelId="{73B73DB1-8E0F-4E6D-82AA-8A18AC4BEB61}" type="pres">
      <dgm:prSet presAssocID="{255C0780-6C41-4928-8C19-6F7978A36A87}" presName="quadrant4" presStyleLbl="node1" presStyleIdx="3" presStyleCnt="4">
        <dgm:presLayoutVars>
          <dgm:chMax val="1"/>
          <dgm:bulletEnabled val="1"/>
        </dgm:presLayoutVars>
      </dgm:prSet>
      <dgm:spPr/>
    </dgm:pt>
    <dgm:pt modelId="{5B3C4186-E373-4752-A702-E16FC6713208}" type="pres">
      <dgm:prSet presAssocID="{255C0780-6C41-4928-8C19-6F7978A36A87}" presName="quadrantPlaceholder" presStyleCnt="0"/>
      <dgm:spPr/>
    </dgm:pt>
    <dgm:pt modelId="{EA2A1FF3-78F9-49F9-9BBC-62B41F0AF7BF}" type="pres">
      <dgm:prSet presAssocID="{255C0780-6C41-4928-8C19-6F7978A36A87}" presName="center1" presStyleLbl="fgShp" presStyleIdx="0" presStyleCnt="2"/>
      <dgm:spPr/>
    </dgm:pt>
    <dgm:pt modelId="{AF50D1D2-E6C4-45FB-A163-2B88C3563D0D}" type="pres">
      <dgm:prSet presAssocID="{255C0780-6C41-4928-8C19-6F7978A36A87}" presName="center2" presStyleLbl="fgShp" presStyleIdx="1" presStyleCnt="2"/>
      <dgm:spPr/>
    </dgm:pt>
  </dgm:ptLst>
  <dgm:cxnLst>
    <dgm:cxn modelId="{DA614D34-04D4-46D8-B8E7-CB2902295FFC}" type="presOf" srcId="{0BA56E4F-B416-447C-AC67-604A133D46D1}" destId="{F9278F6C-1C5C-4205-8254-794DBCD89331}" srcOrd="0" destOrd="0" presId="urn:microsoft.com/office/officeart/2005/8/layout/cycle4"/>
    <dgm:cxn modelId="{12653838-0F27-49D3-AB42-5358ACFB1ED6}" type="presOf" srcId="{82C57561-1F32-4394-80FC-5E498FE9AC73}" destId="{3BD89791-AFB9-4B7D-B6B0-F5FE9818D907}" srcOrd="0" destOrd="0" presId="urn:microsoft.com/office/officeart/2005/8/layout/cycle4"/>
    <dgm:cxn modelId="{6D286F3B-A1B2-4103-BF8B-EB7501551844}" type="presOf" srcId="{595F4062-283B-4E82-801B-B6957731D1B6}" destId="{FFC503D6-5A51-425E-99AF-E38FF724E081}" srcOrd="1" destOrd="0" presId="urn:microsoft.com/office/officeart/2005/8/layout/cycle4"/>
    <dgm:cxn modelId="{05318F5C-3921-4AE9-A047-93A691E60831}" type="presOf" srcId="{595F4062-283B-4E82-801B-B6957731D1B6}" destId="{0F65409C-3612-463A-8DFE-D74449C60484}" srcOrd="0" destOrd="0" presId="urn:microsoft.com/office/officeart/2005/8/layout/cycle4"/>
    <dgm:cxn modelId="{0E1FD949-95C7-4BED-AD62-1EF5B5C15499}" type="presOf" srcId="{BF386D59-3F6D-4B85-826D-7AE602E6E1D9}" destId="{8958F06B-51F3-4A65-A0FF-222DCE95979C}" srcOrd="1" destOrd="0" presId="urn:microsoft.com/office/officeart/2005/8/layout/cycle4"/>
    <dgm:cxn modelId="{E71C726F-961F-4AE9-ADAE-10EB6BF9066D}" srcId="{255C0780-6C41-4928-8C19-6F7978A36A87}" destId="{0BA56E4F-B416-447C-AC67-604A133D46D1}" srcOrd="1" destOrd="0" parTransId="{F254EC73-4377-444A-B40C-9687ED64DCBD}" sibTransId="{FD079F08-2BEC-4FA4-82C4-8AA4B79FA486}"/>
    <dgm:cxn modelId="{8C460459-189A-4E2C-A289-119AC0CFD72F}" srcId="{7995B8E1-CE31-4DAB-9DA2-AC8B515DA9D7}" destId="{BF386D59-3F6D-4B85-826D-7AE602E6E1D9}" srcOrd="0" destOrd="0" parTransId="{719C0993-B472-4785-B18B-A77849CC537E}" sibTransId="{A25BD420-D041-4F7D-A6D5-55109024AB4F}"/>
    <dgm:cxn modelId="{7C8FD47E-1D52-4311-BA09-28031F580C36}" type="presOf" srcId="{7995B8E1-CE31-4DAB-9DA2-AC8B515DA9D7}" destId="{73B73DB1-8E0F-4E6D-82AA-8A18AC4BEB61}" srcOrd="0" destOrd="0" presId="urn:microsoft.com/office/officeart/2005/8/layout/cycle4"/>
    <dgm:cxn modelId="{89CBE386-6E5B-4CC8-9D03-28878A9B5F82}" srcId="{0508B12A-2B9D-462B-881D-CF4F7DDF7F69}" destId="{595F4062-283B-4E82-801B-B6957731D1B6}" srcOrd="0" destOrd="0" parTransId="{172B24D7-A4C4-478A-B99C-9F6F245956C1}" sibTransId="{77C3CE2E-1B9E-43FA-BAA0-5BF2E88030F6}"/>
    <dgm:cxn modelId="{3EFFFD8E-F695-457D-B2B4-E33182BB9C2E}" srcId="{255C0780-6C41-4928-8C19-6F7978A36A87}" destId="{7995B8E1-CE31-4DAB-9DA2-AC8B515DA9D7}" srcOrd="3" destOrd="0" parTransId="{ECFA1362-CC23-4CA7-91E1-A0B984407583}" sibTransId="{A2E06BDC-8F6A-410F-9256-12102D44F85E}"/>
    <dgm:cxn modelId="{376AC690-1261-40EB-A24C-B4B055519DB8}" type="presOf" srcId="{0508B12A-2B9D-462B-881D-CF4F7DDF7F69}" destId="{DE5B0795-177B-415E-8B18-76B4315BAE5A}" srcOrd="0" destOrd="0" presId="urn:microsoft.com/office/officeart/2005/8/layout/cycle4"/>
    <dgm:cxn modelId="{EBEF6E91-3E98-4ABF-A7EA-5A95D781929C}" type="presOf" srcId="{96AB3B58-E4B5-48A2-B35B-7696B84BA1D2}" destId="{697FFEBA-DD45-45BE-9A07-BCF10A1A0060}" srcOrd="1" destOrd="0" presId="urn:microsoft.com/office/officeart/2005/8/layout/cycle4"/>
    <dgm:cxn modelId="{45AE0F96-F880-4D84-ABEE-45F4759C607F}" srcId="{6AAA2472-DCED-46C1-9B51-92D723B2F139}" destId="{96AB3B58-E4B5-48A2-B35B-7696B84BA1D2}" srcOrd="0" destOrd="0" parTransId="{928ADD2F-BBF7-4DE6-B175-2E5E566670F2}" sibTransId="{180455BF-28B3-468F-B9C1-0A39FAD16BC8}"/>
    <dgm:cxn modelId="{984BB79D-7072-4970-BBFA-C8077CD73CFE}" srcId="{0BA56E4F-B416-447C-AC67-604A133D46D1}" destId="{82C57561-1F32-4394-80FC-5E498FE9AC73}" srcOrd="0" destOrd="0" parTransId="{8E0F447C-98CF-4EBA-B092-FA9F3421F3DE}" sibTransId="{570D44C2-F66E-4EEB-9B44-3384756B57CB}"/>
    <dgm:cxn modelId="{B726D29D-902F-4707-8A72-E4170AB2C84A}" type="presOf" srcId="{BF386D59-3F6D-4B85-826D-7AE602E6E1D9}" destId="{03A979A3-8E9C-4C8D-91AA-6ABC41307ACF}" srcOrd="0" destOrd="0" presId="urn:microsoft.com/office/officeart/2005/8/layout/cycle4"/>
    <dgm:cxn modelId="{9C2B18B5-088E-43E7-A901-67FB21EF56DA}" type="presOf" srcId="{6AAA2472-DCED-46C1-9B51-92D723B2F139}" destId="{00FF490E-28C6-4F81-87CB-B4662C3A220A}" srcOrd="0" destOrd="0" presId="urn:microsoft.com/office/officeart/2005/8/layout/cycle4"/>
    <dgm:cxn modelId="{017C70B6-07A0-4E85-BE1D-CFE2353B4642}" type="presOf" srcId="{96AB3B58-E4B5-48A2-B35B-7696B84BA1D2}" destId="{C404237B-C960-462D-ADDF-597136615AC2}" srcOrd="0" destOrd="0" presId="urn:microsoft.com/office/officeart/2005/8/layout/cycle4"/>
    <dgm:cxn modelId="{A51567C8-FE22-4FCC-B9F7-E266D32A539A}" type="presOf" srcId="{82C57561-1F32-4394-80FC-5E498FE9AC73}" destId="{80EEEA97-05EF-44A8-89A6-01E55B7B5496}" srcOrd="1" destOrd="0" presId="urn:microsoft.com/office/officeart/2005/8/layout/cycle4"/>
    <dgm:cxn modelId="{706E1ADC-31A5-4765-A8DF-5651C4AA5B42}" type="presOf" srcId="{255C0780-6C41-4928-8C19-6F7978A36A87}" destId="{2409DCDF-C953-4192-AD18-16078816597A}" srcOrd="0" destOrd="0" presId="urn:microsoft.com/office/officeart/2005/8/layout/cycle4"/>
    <dgm:cxn modelId="{54096BE3-D4F3-493E-833C-06E7423D6E7D}" srcId="{255C0780-6C41-4928-8C19-6F7978A36A87}" destId="{0508B12A-2B9D-462B-881D-CF4F7DDF7F69}" srcOrd="0" destOrd="0" parTransId="{FFBE5918-90B5-4A7E-8759-5F106EE4FC73}" sibTransId="{4D6A60FD-40D4-4470-8C1F-1F04FF24BFB6}"/>
    <dgm:cxn modelId="{86E262FE-5567-40CC-8DF6-AE56AD27D222}" srcId="{255C0780-6C41-4928-8C19-6F7978A36A87}" destId="{6AAA2472-DCED-46C1-9B51-92D723B2F139}" srcOrd="2" destOrd="0" parTransId="{7FE576E9-AB8A-4EE7-B873-825A253FEC50}" sibTransId="{6CD4FF30-C8A5-4F0E-B82D-2226E915BA48}"/>
    <dgm:cxn modelId="{DBAB441C-408F-491F-9287-ECD77E20037C}" type="presParOf" srcId="{2409DCDF-C953-4192-AD18-16078816597A}" destId="{8776A1FC-22AB-436E-B394-67463C2A0B71}" srcOrd="0" destOrd="0" presId="urn:microsoft.com/office/officeart/2005/8/layout/cycle4"/>
    <dgm:cxn modelId="{E92732DC-69C5-41FA-A66D-6AA3B5A65994}" type="presParOf" srcId="{8776A1FC-22AB-436E-B394-67463C2A0B71}" destId="{E1C6E71E-C58D-48D7-9CAF-A3EF126DAE9C}" srcOrd="0" destOrd="0" presId="urn:microsoft.com/office/officeart/2005/8/layout/cycle4"/>
    <dgm:cxn modelId="{B4439BFA-66EF-442E-B175-1057FBD81096}" type="presParOf" srcId="{E1C6E71E-C58D-48D7-9CAF-A3EF126DAE9C}" destId="{0F65409C-3612-463A-8DFE-D74449C60484}" srcOrd="0" destOrd="0" presId="urn:microsoft.com/office/officeart/2005/8/layout/cycle4"/>
    <dgm:cxn modelId="{FFDA0EF8-D3A1-4E5F-990C-7FA11D9969FE}" type="presParOf" srcId="{E1C6E71E-C58D-48D7-9CAF-A3EF126DAE9C}" destId="{FFC503D6-5A51-425E-99AF-E38FF724E081}" srcOrd="1" destOrd="0" presId="urn:microsoft.com/office/officeart/2005/8/layout/cycle4"/>
    <dgm:cxn modelId="{2D9463DF-BC91-4671-8E84-CE928DF32927}" type="presParOf" srcId="{8776A1FC-22AB-436E-B394-67463C2A0B71}" destId="{C74131BF-06CB-4F95-94AE-925C9F42A738}" srcOrd="1" destOrd="0" presId="urn:microsoft.com/office/officeart/2005/8/layout/cycle4"/>
    <dgm:cxn modelId="{693FAFE1-C17F-469A-BDED-0931FC18EA54}" type="presParOf" srcId="{C74131BF-06CB-4F95-94AE-925C9F42A738}" destId="{3BD89791-AFB9-4B7D-B6B0-F5FE9818D907}" srcOrd="0" destOrd="0" presId="urn:microsoft.com/office/officeart/2005/8/layout/cycle4"/>
    <dgm:cxn modelId="{31624D4E-33DA-4DC1-88D5-F932EAD57B1B}" type="presParOf" srcId="{C74131BF-06CB-4F95-94AE-925C9F42A738}" destId="{80EEEA97-05EF-44A8-89A6-01E55B7B5496}" srcOrd="1" destOrd="0" presId="urn:microsoft.com/office/officeart/2005/8/layout/cycle4"/>
    <dgm:cxn modelId="{1E75961F-614F-4204-BB89-8C40EA2D0B3F}" type="presParOf" srcId="{8776A1FC-22AB-436E-B394-67463C2A0B71}" destId="{C9900201-7FD1-42AB-A0CA-B3FC8D119DCB}" srcOrd="2" destOrd="0" presId="urn:microsoft.com/office/officeart/2005/8/layout/cycle4"/>
    <dgm:cxn modelId="{C2FDC6BC-2F27-4B0E-8A2C-431E4ED99222}" type="presParOf" srcId="{C9900201-7FD1-42AB-A0CA-B3FC8D119DCB}" destId="{C404237B-C960-462D-ADDF-597136615AC2}" srcOrd="0" destOrd="0" presId="urn:microsoft.com/office/officeart/2005/8/layout/cycle4"/>
    <dgm:cxn modelId="{9CAB0BAB-053F-4A81-B390-4C1F291060D6}" type="presParOf" srcId="{C9900201-7FD1-42AB-A0CA-B3FC8D119DCB}" destId="{697FFEBA-DD45-45BE-9A07-BCF10A1A0060}" srcOrd="1" destOrd="0" presId="urn:microsoft.com/office/officeart/2005/8/layout/cycle4"/>
    <dgm:cxn modelId="{62596308-00B3-43A0-9D8B-A0B83EFFD397}" type="presParOf" srcId="{8776A1FC-22AB-436E-B394-67463C2A0B71}" destId="{330C1031-1A96-4E8B-B461-C0E48CB641E3}" srcOrd="3" destOrd="0" presId="urn:microsoft.com/office/officeart/2005/8/layout/cycle4"/>
    <dgm:cxn modelId="{2C50208D-0219-4692-8DC9-36D8C1D3DDF5}" type="presParOf" srcId="{330C1031-1A96-4E8B-B461-C0E48CB641E3}" destId="{03A979A3-8E9C-4C8D-91AA-6ABC41307ACF}" srcOrd="0" destOrd="0" presId="urn:microsoft.com/office/officeart/2005/8/layout/cycle4"/>
    <dgm:cxn modelId="{3719E89D-D359-4DE2-9E77-1D0D1ACB978F}" type="presParOf" srcId="{330C1031-1A96-4E8B-B461-C0E48CB641E3}" destId="{8958F06B-51F3-4A65-A0FF-222DCE95979C}" srcOrd="1" destOrd="0" presId="urn:microsoft.com/office/officeart/2005/8/layout/cycle4"/>
    <dgm:cxn modelId="{09CF0D3D-B378-47F5-ACCB-DB489D423858}" type="presParOf" srcId="{8776A1FC-22AB-436E-B394-67463C2A0B71}" destId="{0584C015-A3CF-47BE-A7C4-B0C15B41026F}" srcOrd="4" destOrd="0" presId="urn:microsoft.com/office/officeart/2005/8/layout/cycle4"/>
    <dgm:cxn modelId="{13C26C48-161F-410F-91E8-32643F42C0C2}" type="presParOf" srcId="{2409DCDF-C953-4192-AD18-16078816597A}" destId="{D29F91B2-9C7F-4451-B95D-89E346C6E102}" srcOrd="1" destOrd="0" presId="urn:microsoft.com/office/officeart/2005/8/layout/cycle4"/>
    <dgm:cxn modelId="{F181BD3C-06AA-47B9-9238-16DC71EE1250}" type="presParOf" srcId="{D29F91B2-9C7F-4451-B95D-89E346C6E102}" destId="{DE5B0795-177B-415E-8B18-76B4315BAE5A}" srcOrd="0" destOrd="0" presId="urn:microsoft.com/office/officeart/2005/8/layout/cycle4"/>
    <dgm:cxn modelId="{CC43CAD5-BEE2-4448-96B0-12F19B34E4DC}" type="presParOf" srcId="{D29F91B2-9C7F-4451-B95D-89E346C6E102}" destId="{F9278F6C-1C5C-4205-8254-794DBCD89331}" srcOrd="1" destOrd="0" presId="urn:microsoft.com/office/officeart/2005/8/layout/cycle4"/>
    <dgm:cxn modelId="{73DE3FE2-B464-4B72-B56A-DEF40D436109}" type="presParOf" srcId="{D29F91B2-9C7F-4451-B95D-89E346C6E102}" destId="{00FF490E-28C6-4F81-87CB-B4662C3A220A}" srcOrd="2" destOrd="0" presId="urn:microsoft.com/office/officeart/2005/8/layout/cycle4"/>
    <dgm:cxn modelId="{DBC909C6-4A70-4C3F-A5F6-9F2BF9724FA5}" type="presParOf" srcId="{D29F91B2-9C7F-4451-B95D-89E346C6E102}" destId="{73B73DB1-8E0F-4E6D-82AA-8A18AC4BEB61}" srcOrd="3" destOrd="0" presId="urn:microsoft.com/office/officeart/2005/8/layout/cycle4"/>
    <dgm:cxn modelId="{36C62FEE-4649-45AA-8CB2-08923C0AE3CA}" type="presParOf" srcId="{D29F91B2-9C7F-4451-B95D-89E346C6E102}" destId="{5B3C4186-E373-4752-A702-E16FC6713208}" srcOrd="4" destOrd="0" presId="urn:microsoft.com/office/officeart/2005/8/layout/cycle4"/>
    <dgm:cxn modelId="{052B75F8-77FF-41FF-99A1-AE9826D24720}" type="presParOf" srcId="{2409DCDF-C953-4192-AD18-16078816597A}" destId="{EA2A1FF3-78F9-49F9-9BBC-62B41F0AF7BF}" srcOrd="2" destOrd="0" presId="urn:microsoft.com/office/officeart/2005/8/layout/cycle4"/>
    <dgm:cxn modelId="{743E09AD-0279-4F5D-9769-C996DCBE5D05}" type="presParOf" srcId="{2409DCDF-C953-4192-AD18-16078816597A}" destId="{AF50D1D2-E6C4-45FB-A163-2B88C3563D0D}"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434C22D-46DD-466B-9345-4DB4CC8A677C}" type="doc">
      <dgm:prSet loTypeId="urn:microsoft.com/office/officeart/2005/8/layout/lProcess2" loCatId="relationship" qsTypeId="urn:microsoft.com/office/officeart/2005/8/quickstyle/simple1" qsCatId="simple" csTypeId="urn:microsoft.com/office/officeart/2005/8/colors/accent1_2" csCatId="accent1" phldr="1"/>
      <dgm:spPr/>
      <dgm:t>
        <a:bodyPr/>
        <a:lstStyle/>
        <a:p>
          <a:endParaRPr lang="en-IE"/>
        </a:p>
      </dgm:t>
    </dgm:pt>
    <dgm:pt modelId="{1595F25F-B498-484E-8575-ECDF12AA708F}">
      <dgm:prSet phldrT="[Text]"/>
      <dgm:spPr>
        <a:solidFill>
          <a:srgbClr val="0078D4"/>
        </a:solidFill>
      </dgm:spPr>
      <dgm:t>
        <a:bodyPr/>
        <a:lstStyle/>
        <a:p>
          <a:r>
            <a:rPr lang="en-IE" b="1" dirty="0">
              <a:solidFill>
                <a:schemeClr val="tx1"/>
              </a:solidFill>
            </a:rPr>
            <a:t>Logging</a:t>
          </a:r>
        </a:p>
      </dgm:t>
    </dgm:pt>
    <dgm:pt modelId="{71AF6240-3958-445F-8E29-C3300F99A580}" type="parTrans" cxnId="{A8BB8D0B-EA4D-4633-A4F7-93E6B8767C87}">
      <dgm:prSet/>
      <dgm:spPr/>
      <dgm:t>
        <a:bodyPr/>
        <a:lstStyle/>
        <a:p>
          <a:endParaRPr lang="en-IE"/>
        </a:p>
      </dgm:t>
    </dgm:pt>
    <dgm:pt modelId="{B55A1509-EB96-4E97-A34D-137083C5FC39}" type="sibTrans" cxnId="{A8BB8D0B-EA4D-4633-A4F7-93E6B8767C87}">
      <dgm:prSet/>
      <dgm:spPr/>
      <dgm:t>
        <a:bodyPr/>
        <a:lstStyle/>
        <a:p>
          <a:endParaRPr lang="en-IE"/>
        </a:p>
      </dgm:t>
    </dgm:pt>
    <dgm:pt modelId="{34EC349A-1191-4E5F-B04C-AFFC743EEF6A}">
      <dgm:prSet phldrT="[Text]"/>
      <dgm:spPr>
        <a:solidFill>
          <a:srgbClr val="737373"/>
        </a:solidFill>
      </dgm:spPr>
      <dgm:t>
        <a:bodyPr/>
        <a:lstStyle/>
        <a:p>
          <a:r>
            <a:rPr lang="en-IE" dirty="0"/>
            <a:t>Azure Monitor</a:t>
          </a:r>
        </a:p>
      </dgm:t>
    </dgm:pt>
    <dgm:pt modelId="{C49DD442-F739-4B1F-8AA8-B0CAEF5358C6}" type="parTrans" cxnId="{6980AC58-805E-4D90-B294-E7478A9556A3}">
      <dgm:prSet/>
      <dgm:spPr/>
      <dgm:t>
        <a:bodyPr/>
        <a:lstStyle/>
        <a:p>
          <a:endParaRPr lang="en-IE"/>
        </a:p>
      </dgm:t>
    </dgm:pt>
    <dgm:pt modelId="{0D354C44-02E8-4C6D-B219-7171C48DE9FC}" type="sibTrans" cxnId="{6980AC58-805E-4D90-B294-E7478A9556A3}">
      <dgm:prSet/>
      <dgm:spPr/>
      <dgm:t>
        <a:bodyPr/>
        <a:lstStyle/>
        <a:p>
          <a:endParaRPr lang="en-IE"/>
        </a:p>
      </dgm:t>
    </dgm:pt>
    <dgm:pt modelId="{D95F5AE6-9511-4308-A735-8B3FADDD6C8A}">
      <dgm:prSet phldrT="[Text]"/>
      <dgm:spPr>
        <a:solidFill>
          <a:srgbClr val="0078D4"/>
        </a:solidFill>
      </dgm:spPr>
      <dgm:t>
        <a:bodyPr/>
        <a:lstStyle/>
        <a:p>
          <a:r>
            <a:rPr lang="en-IE" b="1" dirty="0">
              <a:solidFill>
                <a:schemeClr val="tx1"/>
              </a:solidFill>
            </a:rPr>
            <a:t>Alert</a:t>
          </a:r>
        </a:p>
      </dgm:t>
    </dgm:pt>
    <dgm:pt modelId="{13192359-5A95-4BBA-9BD2-BA726B320BFC}" type="parTrans" cxnId="{3B7E6E72-373C-4E8E-87D4-58094D18E077}">
      <dgm:prSet/>
      <dgm:spPr/>
      <dgm:t>
        <a:bodyPr/>
        <a:lstStyle/>
        <a:p>
          <a:endParaRPr lang="en-IE"/>
        </a:p>
      </dgm:t>
    </dgm:pt>
    <dgm:pt modelId="{E0A1ED52-5639-4BB9-83DA-0887B8924727}" type="sibTrans" cxnId="{3B7E6E72-373C-4E8E-87D4-58094D18E077}">
      <dgm:prSet/>
      <dgm:spPr/>
      <dgm:t>
        <a:bodyPr/>
        <a:lstStyle/>
        <a:p>
          <a:endParaRPr lang="en-IE"/>
        </a:p>
      </dgm:t>
    </dgm:pt>
    <dgm:pt modelId="{EEAF3E1E-F9F4-4336-8360-8751B3C76BE2}">
      <dgm:prSet phldrT="[Text]"/>
      <dgm:spPr>
        <a:solidFill>
          <a:srgbClr val="737373"/>
        </a:solidFill>
      </dgm:spPr>
      <dgm:t>
        <a:bodyPr/>
        <a:lstStyle/>
        <a:p>
          <a:r>
            <a:rPr lang="en-IE" dirty="0"/>
            <a:t>Alert Rule</a:t>
          </a:r>
        </a:p>
      </dgm:t>
    </dgm:pt>
    <dgm:pt modelId="{B195A972-5AB1-4C7C-8EF8-0FAAADF261A7}" type="parTrans" cxnId="{EF11CCA3-C4C9-44B1-B1DB-87B337F2A9E2}">
      <dgm:prSet/>
      <dgm:spPr/>
      <dgm:t>
        <a:bodyPr/>
        <a:lstStyle/>
        <a:p>
          <a:endParaRPr lang="en-IE"/>
        </a:p>
      </dgm:t>
    </dgm:pt>
    <dgm:pt modelId="{9C955F6B-9760-47AB-AEC0-447636B5AF3B}" type="sibTrans" cxnId="{EF11CCA3-C4C9-44B1-B1DB-87B337F2A9E2}">
      <dgm:prSet/>
      <dgm:spPr/>
      <dgm:t>
        <a:bodyPr/>
        <a:lstStyle/>
        <a:p>
          <a:endParaRPr lang="en-IE"/>
        </a:p>
      </dgm:t>
    </dgm:pt>
    <dgm:pt modelId="{C879EAD4-5A08-4837-BE11-D2110F847E17}">
      <dgm:prSet phldrT="[Text]"/>
      <dgm:spPr>
        <a:solidFill>
          <a:srgbClr val="0078D4"/>
        </a:solidFill>
      </dgm:spPr>
      <dgm:t>
        <a:bodyPr/>
        <a:lstStyle/>
        <a:p>
          <a:r>
            <a:rPr lang="en-IE" b="1" dirty="0">
              <a:solidFill>
                <a:schemeClr val="tx1"/>
              </a:solidFill>
            </a:rPr>
            <a:t>Action</a:t>
          </a:r>
        </a:p>
      </dgm:t>
    </dgm:pt>
    <dgm:pt modelId="{31EE7AB2-24CA-4DF6-B7C3-78D90D06B578}" type="parTrans" cxnId="{CE815378-E48B-4E36-8D0B-0377D9A1329E}">
      <dgm:prSet/>
      <dgm:spPr/>
      <dgm:t>
        <a:bodyPr/>
        <a:lstStyle/>
        <a:p>
          <a:endParaRPr lang="en-IE"/>
        </a:p>
      </dgm:t>
    </dgm:pt>
    <dgm:pt modelId="{370A864B-4A66-445F-80D3-0E77CCF8F0B2}" type="sibTrans" cxnId="{CE815378-E48B-4E36-8D0B-0377D9A1329E}">
      <dgm:prSet/>
      <dgm:spPr/>
      <dgm:t>
        <a:bodyPr/>
        <a:lstStyle/>
        <a:p>
          <a:endParaRPr lang="en-IE"/>
        </a:p>
      </dgm:t>
    </dgm:pt>
    <dgm:pt modelId="{C8FBEAC9-B000-45E5-BF04-106ECFEB2092}">
      <dgm:prSet phldrT="[Text]"/>
      <dgm:spPr>
        <a:solidFill>
          <a:srgbClr val="737373"/>
        </a:solidFill>
      </dgm:spPr>
      <dgm:t>
        <a:bodyPr/>
        <a:lstStyle/>
        <a:p>
          <a:r>
            <a:rPr lang="en-IE" dirty="0"/>
            <a:t>Alert Rule + Action</a:t>
          </a:r>
        </a:p>
      </dgm:t>
    </dgm:pt>
    <dgm:pt modelId="{1C66A3FC-9323-4E00-93FA-282AF2B977CF}" type="parTrans" cxnId="{17749292-4BD4-4F53-954A-5F63C801B5C2}">
      <dgm:prSet/>
      <dgm:spPr/>
      <dgm:t>
        <a:bodyPr/>
        <a:lstStyle/>
        <a:p>
          <a:endParaRPr lang="en-IE"/>
        </a:p>
      </dgm:t>
    </dgm:pt>
    <dgm:pt modelId="{BC7D8AED-BD75-41EF-B922-728B8BB1457D}" type="sibTrans" cxnId="{17749292-4BD4-4F53-954A-5F63C801B5C2}">
      <dgm:prSet/>
      <dgm:spPr/>
      <dgm:t>
        <a:bodyPr/>
        <a:lstStyle/>
        <a:p>
          <a:endParaRPr lang="en-IE"/>
        </a:p>
      </dgm:t>
    </dgm:pt>
    <dgm:pt modelId="{A2CC41AF-1EBC-4166-B633-E7AE28778210}">
      <dgm:prSet phldrT="[Text]"/>
      <dgm:spPr>
        <a:solidFill>
          <a:srgbClr val="737373"/>
        </a:solidFill>
      </dgm:spPr>
      <dgm:t>
        <a:bodyPr/>
        <a:lstStyle/>
        <a:p>
          <a:r>
            <a:rPr lang="en-IE" dirty="0"/>
            <a:t>Blueprints + Policies</a:t>
          </a:r>
        </a:p>
      </dgm:t>
    </dgm:pt>
    <dgm:pt modelId="{36714065-1E37-4340-B987-E37A8F16DE29}" type="parTrans" cxnId="{0E8C2DFD-A081-4515-9D14-ADF79C99EFB3}">
      <dgm:prSet/>
      <dgm:spPr/>
      <dgm:t>
        <a:bodyPr/>
        <a:lstStyle/>
        <a:p>
          <a:endParaRPr lang="en-IE"/>
        </a:p>
      </dgm:t>
    </dgm:pt>
    <dgm:pt modelId="{4DA172EA-3B93-4DF7-8009-2B2F495DD0B4}" type="sibTrans" cxnId="{0E8C2DFD-A081-4515-9D14-ADF79C99EFB3}">
      <dgm:prSet/>
      <dgm:spPr/>
      <dgm:t>
        <a:bodyPr/>
        <a:lstStyle/>
        <a:p>
          <a:endParaRPr lang="en-IE"/>
        </a:p>
      </dgm:t>
    </dgm:pt>
    <dgm:pt modelId="{056D309F-E259-45E0-A9A5-5515EE312130}">
      <dgm:prSet phldrT="[Text]"/>
      <dgm:spPr>
        <a:solidFill>
          <a:srgbClr val="0078D4"/>
        </a:solidFill>
      </dgm:spPr>
      <dgm:t>
        <a:bodyPr/>
        <a:lstStyle/>
        <a:p>
          <a:r>
            <a:rPr lang="en-IE" b="1" dirty="0">
              <a:solidFill>
                <a:schemeClr val="tx1"/>
              </a:solidFill>
            </a:rPr>
            <a:t>Monitoring</a:t>
          </a:r>
        </a:p>
      </dgm:t>
    </dgm:pt>
    <dgm:pt modelId="{A24A58AB-B97D-4D3B-9AC6-B6305B18243C}" type="parTrans" cxnId="{3D4630F3-F39B-45B0-94CD-BEE9B12EC05C}">
      <dgm:prSet/>
      <dgm:spPr/>
      <dgm:t>
        <a:bodyPr/>
        <a:lstStyle/>
        <a:p>
          <a:endParaRPr lang="en-IE"/>
        </a:p>
      </dgm:t>
    </dgm:pt>
    <dgm:pt modelId="{64A378F7-1255-4324-A675-62BA3408B59B}" type="sibTrans" cxnId="{3D4630F3-F39B-45B0-94CD-BEE9B12EC05C}">
      <dgm:prSet/>
      <dgm:spPr/>
      <dgm:t>
        <a:bodyPr/>
        <a:lstStyle/>
        <a:p>
          <a:endParaRPr lang="en-IE"/>
        </a:p>
      </dgm:t>
    </dgm:pt>
    <dgm:pt modelId="{F7611B27-B25C-479C-A5EC-4964F32DA1C0}">
      <dgm:prSet phldrT="[Text]"/>
      <dgm:spPr>
        <a:solidFill>
          <a:srgbClr val="737373"/>
        </a:solidFill>
      </dgm:spPr>
      <dgm:t>
        <a:bodyPr/>
        <a:lstStyle/>
        <a:p>
          <a:r>
            <a:rPr lang="en-IE" dirty="0"/>
            <a:t>Log Analytics</a:t>
          </a:r>
        </a:p>
      </dgm:t>
    </dgm:pt>
    <dgm:pt modelId="{35151D54-F6FB-4959-8C08-CC2D2E4F162E}" type="parTrans" cxnId="{77B165FE-485D-488F-8F6F-E6CCD8D0A8FD}">
      <dgm:prSet/>
      <dgm:spPr/>
      <dgm:t>
        <a:bodyPr/>
        <a:lstStyle/>
        <a:p>
          <a:endParaRPr lang="en-IE"/>
        </a:p>
      </dgm:t>
    </dgm:pt>
    <dgm:pt modelId="{FC2B80FD-2A1F-47BB-B2A6-FE4FA966E6F2}" type="sibTrans" cxnId="{77B165FE-485D-488F-8F6F-E6CCD8D0A8FD}">
      <dgm:prSet/>
      <dgm:spPr/>
      <dgm:t>
        <a:bodyPr/>
        <a:lstStyle/>
        <a:p>
          <a:endParaRPr lang="en-IE"/>
        </a:p>
      </dgm:t>
    </dgm:pt>
    <dgm:pt modelId="{20B1809E-896B-4273-9E67-9F2081A9B5D2}">
      <dgm:prSet phldrT="[Text]"/>
      <dgm:spPr>
        <a:solidFill>
          <a:srgbClr val="737373"/>
        </a:solidFill>
      </dgm:spPr>
      <dgm:t>
        <a:bodyPr/>
        <a:lstStyle/>
        <a:p>
          <a:r>
            <a:rPr lang="en-IE" dirty="0"/>
            <a:t>Application Insights</a:t>
          </a:r>
        </a:p>
      </dgm:t>
    </dgm:pt>
    <dgm:pt modelId="{0CC21D4D-3344-4DDF-84A2-5802DE4873ED}" type="parTrans" cxnId="{79C4CE75-84A4-466E-A4CB-956B6DE2B3DB}">
      <dgm:prSet/>
      <dgm:spPr/>
      <dgm:t>
        <a:bodyPr/>
        <a:lstStyle/>
        <a:p>
          <a:endParaRPr lang="en-IE"/>
        </a:p>
      </dgm:t>
    </dgm:pt>
    <dgm:pt modelId="{69E6023A-A1C4-4CAB-B97D-49481B074C3D}" type="sibTrans" cxnId="{79C4CE75-84A4-466E-A4CB-956B6DE2B3DB}">
      <dgm:prSet/>
      <dgm:spPr/>
      <dgm:t>
        <a:bodyPr/>
        <a:lstStyle/>
        <a:p>
          <a:endParaRPr lang="en-IE"/>
        </a:p>
      </dgm:t>
    </dgm:pt>
    <dgm:pt modelId="{435E645A-0ED7-4079-9F87-C3DEE7510958}">
      <dgm:prSet phldrT="[Text]"/>
      <dgm:spPr>
        <a:solidFill>
          <a:srgbClr val="737373"/>
        </a:solidFill>
      </dgm:spPr>
      <dgm:t>
        <a:bodyPr/>
        <a:lstStyle/>
        <a:p>
          <a:r>
            <a:rPr lang="en-IE" dirty="0"/>
            <a:t>Budget Alert</a:t>
          </a:r>
        </a:p>
      </dgm:t>
    </dgm:pt>
    <dgm:pt modelId="{6E13FDB7-27D1-4AB6-9020-BA0F77BAD144}" type="parTrans" cxnId="{7D5387E0-A895-42CC-87DD-3A4D6BB56CFD}">
      <dgm:prSet/>
      <dgm:spPr/>
      <dgm:t>
        <a:bodyPr/>
        <a:lstStyle/>
        <a:p>
          <a:endParaRPr lang="en-IE"/>
        </a:p>
      </dgm:t>
    </dgm:pt>
    <dgm:pt modelId="{DC8F9197-2F7B-41BF-9B9A-6E4CA2E6CDC1}" type="sibTrans" cxnId="{7D5387E0-A895-42CC-87DD-3A4D6BB56CFD}">
      <dgm:prSet/>
      <dgm:spPr/>
      <dgm:t>
        <a:bodyPr/>
        <a:lstStyle/>
        <a:p>
          <a:endParaRPr lang="en-IE"/>
        </a:p>
      </dgm:t>
    </dgm:pt>
    <dgm:pt modelId="{A7735E47-FACB-481B-AB65-393117015EBA}">
      <dgm:prSet phldrT="[Text]"/>
      <dgm:spPr>
        <a:solidFill>
          <a:srgbClr val="737373"/>
        </a:solidFill>
      </dgm:spPr>
      <dgm:t>
        <a:bodyPr/>
        <a:lstStyle/>
        <a:p>
          <a:r>
            <a:rPr lang="en-IE" dirty="0"/>
            <a:t>Cost Alert</a:t>
          </a:r>
        </a:p>
      </dgm:t>
    </dgm:pt>
    <dgm:pt modelId="{662CC699-35EA-4B0D-AB94-C5FC230D94B7}" type="parTrans" cxnId="{CEC1409B-B3F7-45B9-91CF-7846C17AC52A}">
      <dgm:prSet/>
      <dgm:spPr/>
      <dgm:t>
        <a:bodyPr/>
        <a:lstStyle/>
        <a:p>
          <a:endParaRPr lang="en-IE"/>
        </a:p>
      </dgm:t>
    </dgm:pt>
    <dgm:pt modelId="{36CBDDC0-1FD4-46F1-B19E-3E9BB3D0CF5B}" type="sibTrans" cxnId="{CEC1409B-B3F7-45B9-91CF-7846C17AC52A}">
      <dgm:prSet/>
      <dgm:spPr/>
      <dgm:t>
        <a:bodyPr/>
        <a:lstStyle/>
        <a:p>
          <a:endParaRPr lang="en-IE"/>
        </a:p>
      </dgm:t>
    </dgm:pt>
    <dgm:pt modelId="{6ED46E65-E432-4B44-AF26-5902626B8E12}">
      <dgm:prSet phldrT="[Text]"/>
      <dgm:spPr>
        <a:solidFill>
          <a:srgbClr val="737373"/>
        </a:solidFill>
      </dgm:spPr>
      <dgm:t>
        <a:bodyPr/>
        <a:lstStyle/>
        <a:p>
          <a:r>
            <a:rPr lang="en-IE" dirty="0"/>
            <a:t>Policies</a:t>
          </a:r>
        </a:p>
      </dgm:t>
    </dgm:pt>
    <dgm:pt modelId="{E72DFB6D-7CF2-4A32-B425-D90762553EE0}" type="parTrans" cxnId="{AB7EE69C-CAD9-474D-849D-2B6EEC7C0C66}">
      <dgm:prSet/>
      <dgm:spPr/>
    </dgm:pt>
    <dgm:pt modelId="{B44F10BA-35FD-4310-87C7-4686CBFF5119}" type="sibTrans" cxnId="{AB7EE69C-CAD9-474D-849D-2B6EEC7C0C66}">
      <dgm:prSet/>
      <dgm:spPr/>
    </dgm:pt>
    <dgm:pt modelId="{3153EEB6-EA28-40B8-B0AC-F71B22EBF7AC}" type="pres">
      <dgm:prSet presAssocID="{D434C22D-46DD-466B-9345-4DB4CC8A677C}" presName="theList" presStyleCnt="0">
        <dgm:presLayoutVars>
          <dgm:dir/>
          <dgm:animLvl val="lvl"/>
          <dgm:resizeHandles val="exact"/>
        </dgm:presLayoutVars>
      </dgm:prSet>
      <dgm:spPr/>
    </dgm:pt>
    <dgm:pt modelId="{6BDCC971-0B47-4B68-82FA-B9623478BAD6}" type="pres">
      <dgm:prSet presAssocID="{1595F25F-B498-484E-8575-ECDF12AA708F}" presName="compNode" presStyleCnt="0"/>
      <dgm:spPr/>
    </dgm:pt>
    <dgm:pt modelId="{81AFDAA3-5674-4C39-AF34-77B17E245021}" type="pres">
      <dgm:prSet presAssocID="{1595F25F-B498-484E-8575-ECDF12AA708F}" presName="aNode" presStyleLbl="bgShp" presStyleIdx="0" presStyleCnt="4"/>
      <dgm:spPr/>
    </dgm:pt>
    <dgm:pt modelId="{60B1B621-6F31-4B60-A8E8-6E4473489283}" type="pres">
      <dgm:prSet presAssocID="{1595F25F-B498-484E-8575-ECDF12AA708F}" presName="textNode" presStyleLbl="bgShp" presStyleIdx="0" presStyleCnt="4"/>
      <dgm:spPr/>
    </dgm:pt>
    <dgm:pt modelId="{9CAFC091-0ACE-474E-BAD3-A4F6C9143F4F}" type="pres">
      <dgm:prSet presAssocID="{1595F25F-B498-484E-8575-ECDF12AA708F}" presName="compChildNode" presStyleCnt="0"/>
      <dgm:spPr/>
    </dgm:pt>
    <dgm:pt modelId="{57F9C61D-4234-4A2D-AE1A-A4D3FC1AE510}" type="pres">
      <dgm:prSet presAssocID="{1595F25F-B498-484E-8575-ECDF12AA708F}" presName="theInnerList" presStyleCnt="0"/>
      <dgm:spPr/>
    </dgm:pt>
    <dgm:pt modelId="{CEAADA57-8038-4FFF-9193-E34D1F1B4C82}" type="pres">
      <dgm:prSet presAssocID="{34EC349A-1191-4E5F-B04C-AFFC743EEF6A}" presName="childNode" presStyleLbl="node1" presStyleIdx="0" presStyleCnt="9">
        <dgm:presLayoutVars>
          <dgm:bulletEnabled val="1"/>
        </dgm:presLayoutVars>
      </dgm:prSet>
      <dgm:spPr/>
    </dgm:pt>
    <dgm:pt modelId="{5FC21EE2-B5E5-4952-B3AD-DBEB798B34E0}" type="pres">
      <dgm:prSet presAssocID="{1595F25F-B498-484E-8575-ECDF12AA708F}" presName="aSpace" presStyleCnt="0"/>
      <dgm:spPr/>
    </dgm:pt>
    <dgm:pt modelId="{68F1CE8A-4C08-4BFA-830E-FF9A0EEF7271}" type="pres">
      <dgm:prSet presAssocID="{056D309F-E259-45E0-A9A5-5515EE312130}" presName="compNode" presStyleCnt="0"/>
      <dgm:spPr/>
    </dgm:pt>
    <dgm:pt modelId="{2DEE3C1D-6886-4738-8FAD-419551D0EBE8}" type="pres">
      <dgm:prSet presAssocID="{056D309F-E259-45E0-A9A5-5515EE312130}" presName="aNode" presStyleLbl="bgShp" presStyleIdx="1" presStyleCnt="4"/>
      <dgm:spPr/>
    </dgm:pt>
    <dgm:pt modelId="{6E420203-5484-4619-ABC4-0F77D3026E77}" type="pres">
      <dgm:prSet presAssocID="{056D309F-E259-45E0-A9A5-5515EE312130}" presName="textNode" presStyleLbl="bgShp" presStyleIdx="1" presStyleCnt="4"/>
      <dgm:spPr/>
    </dgm:pt>
    <dgm:pt modelId="{B96C1AC2-FAC6-4965-868C-877F8D6CA63B}" type="pres">
      <dgm:prSet presAssocID="{056D309F-E259-45E0-A9A5-5515EE312130}" presName="compChildNode" presStyleCnt="0"/>
      <dgm:spPr/>
    </dgm:pt>
    <dgm:pt modelId="{4A293907-6316-4644-9929-D9646A95125D}" type="pres">
      <dgm:prSet presAssocID="{056D309F-E259-45E0-A9A5-5515EE312130}" presName="theInnerList" presStyleCnt="0"/>
      <dgm:spPr/>
    </dgm:pt>
    <dgm:pt modelId="{4D23C510-E7FC-4B64-B9CE-7DA9335CED37}" type="pres">
      <dgm:prSet presAssocID="{F7611B27-B25C-479C-A5EC-4964F32DA1C0}" presName="childNode" presStyleLbl="node1" presStyleIdx="1" presStyleCnt="9">
        <dgm:presLayoutVars>
          <dgm:bulletEnabled val="1"/>
        </dgm:presLayoutVars>
      </dgm:prSet>
      <dgm:spPr/>
    </dgm:pt>
    <dgm:pt modelId="{8D51CBAE-E65D-428D-A10F-0B8B0120EBCD}" type="pres">
      <dgm:prSet presAssocID="{F7611B27-B25C-479C-A5EC-4964F32DA1C0}" presName="aSpace2" presStyleCnt="0"/>
      <dgm:spPr/>
    </dgm:pt>
    <dgm:pt modelId="{F0CB3CFB-27E7-4334-BA6D-EAF1BE3C7D41}" type="pres">
      <dgm:prSet presAssocID="{20B1809E-896B-4273-9E67-9F2081A9B5D2}" presName="childNode" presStyleLbl="node1" presStyleIdx="2" presStyleCnt="9">
        <dgm:presLayoutVars>
          <dgm:bulletEnabled val="1"/>
        </dgm:presLayoutVars>
      </dgm:prSet>
      <dgm:spPr/>
    </dgm:pt>
    <dgm:pt modelId="{2F4FBA73-A7A5-4589-9AC7-A7A5310347B8}" type="pres">
      <dgm:prSet presAssocID="{056D309F-E259-45E0-A9A5-5515EE312130}" presName="aSpace" presStyleCnt="0"/>
      <dgm:spPr/>
    </dgm:pt>
    <dgm:pt modelId="{3727F57B-3A9F-421D-A5B6-812D7E6A6064}" type="pres">
      <dgm:prSet presAssocID="{D95F5AE6-9511-4308-A735-8B3FADDD6C8A}" presName="compNode" presStyleCnt="0"/>
      <dgm:spPr/>
    </dgm:pt>
    <dgm:pt modelId="{A99AD179-D939-424E-8F64-FE094337512B}" type="pres">
      <dgm:prSet presAssocID="{D95F5AE6-9511-4308-A735-8B3FADDD6C8A}" presName="aNode" presStyleLbl="bgShp" presStyleIdx="2" presStyleCnt="4"/>
      <dgm:spPr/>
    </dgm:pt>
    <dgm:pt modelId="{4EA02FC4-ED55-4005-8E44-7127875F7A10}" type="pres">
      <dgm:prSet presAssocID="{D95F5AE6-9511-4308-A735-8B3FADDD6C8A}" presName="textNode" presStyleLbl="bgShp" presStyleIdx="2" presStyleCnt="4"/>
      <dgm:spPr/>
    </dgm:pt>
    <dgm:pt modelId="{84BC65A8-129A-4687-9D2D-3AC39D8522FD}" type="pres">
      <dgm:prSet presAssocID="{D95F5AE6-9511-4308-A735-8B3FADDD6C8A}" presName="compChildNode" presStyleCnt="0"/>
      <dgm:spPr/>
    </dgm:pt>
    <dgm:pt modelId="{00698C72-0B9E-4356-B589-42086DC44294}" type="pres">
      <dgm:prSet presAssocID="{D95F5AE6-9511-4308-A735-8B3FADDD6C8A}" presName="theInnerList" presStyleCnt="0"/>
      <dgm:spPr/>
    </dgm:pt>
    <dgm:pt modelId="{902DE6D8-60F0-4171-9D95-5CFDB8257EFF}" type="pres">
      <dgm:prSet presAssocID="{EEAF3E1E-F9F4-4336-8360-8751B3C76BE2}" presName="childNode" presStyleLbl="node1" presStyleIdx="3" presStyleCnt="9">
        <dgm:presLayoutVars>
          <dgm:bulletEnabled val="1"/>
        </dgm:presLayoutVars>
      </dgm:prSet>
      <dgm:spPr/>
    </dgm:pt>
    <dgm:pt modelId="{86350FC1-28E1-4E4F-976A-676E4190A39C}" type="pres">
      <dgm:prSet presAssocID="{EEAF3E1E-F9F4-4336-8360-8751B3C76BE2}" presName="aSpace2" presStyleCnt="0"/>
      <dgm:spPr/>
    </dgm:pt>
    <dgm:pt modelId="{0579E5B9-4D0C-4771-B92C-0C5CEFDAE844}" type="pres">
      <dgm:prSet presAssocID="{435E645A-0ED7-4079-9F87-C3DEE7510958}" presName="childNode" presStyleLbl="node1" presStyleIdx="4" presStyleCnt="9">
        <dgm:presLayoutVars>
          <dgm:bulletEnabled val="1"/>
        </dgm:presLayoutVars>
      </dgm:prSet>
      <dgm:spPr/>
    </dgm:pt>
    <dgm:pt modelId="{A6F2907A-2589-4E27-97F1-F45F48EEEAA8}" type="pres">
      <dgm:prSet presAssocID="{435E645A-0ED7-4079-9F87-C3DEE7510958}" presName="aSpace2" presStyleCnt="0"/>
      <dgm:spPr/>
    </dgm:pt>
    <dgm:pt modelId="{FAC1DF2B-575B-4E78-A428-CA8BC488B874}" type="pres">
      <dgm:prSet presAssocID="{A7735E47-FACB-481B-AB65-393117015EBA}" presName="childNode" presStyleLbl="node1" presStyleIdx="5" presStyleCnt="9">
        <dgm:presLayoutVars>
          <dgm:bulletEnabled val="1"/>
        </dgm:presLayoutVars>
      </dgm:prSet>
      <dgm:spPr/>
    </dgm:pt>
    <dgm:pt modelId="{72CC6A66-CE8D-447B-B700-B3A9603838D5}" type="pres">
      <dgm:prSet presAssocID="{A7735E47-FACB-481B-AB65-393117015EBA}" presName="aSpace2" presStyleCnt="0"/>
      <dgm:spPr/>
    </dgm:pt>
    <dgm:pt modelId="{D85DC32D-4F14-4CC6-839B-1749DC1E2590}" type="pres">
      <dgm:prSet presAssocID="{6ED46E65-E432-4B44-AF26-5902626B8E12}" presName="childNode" presStyleLbl="node1" presStyleIdx="6" presStyleCnt="9">
        <dgm:presLayoutVars>
          <dgm:bulletEnabled val="1"/>
        </dgm:presLayoutVars>
      </dgm:prSet>
      <dgm:spPr/>
    </dgm:pt>
    <dgm:pt modelId="{E4047974-1963-4C1A-A25D-8196051142C7}" type="pres">
      <dgm:prSet presAssocID="{D95F5AE6-9511-4308-A735-8B3FADDD6C8A}" presName="aSpace" presStyleCnt="0"/>
      <dgm:spPr/>
    </dgm:pt>
    <dgm:pt modelId="{5E4DBF46-3324-4897-96D1-5041C3BA2E6C}" type="pres">
      <dgm:prSet presAssocID="{C879EAD4-5A08-4837-BE11-D2110F847E17}" presName="compNode" presStyleCnt="0"/>
      <dgm:spPr/>
    </dgm:pt>
    <dgm:pt modelId="{883D88A1-257D-4608-A749-C9B666E3137D}" type="pres">
      <dgm:prSet presAssocID="{C879EAD4-5A08-4837-BE11-D2110F847E17}" presName="aNode" presStyleLbl="bgShp" presStyleIdx="3" presStyleCnt="4"/>
      <dgm:spPr/>
    </dgm:pt>
    <dgm:pt modelId="{D16E51B4-2CB0-48A3-AD91-F8B5731CDE90}" type="pres">
      <dgm:prSet presAssocID="{C879EAD4-5A08-4837-BE11-D2110F847E17}" presName="textNode" presStyleLbl="bgShp" presStyleIdx="3" presStyleCnt="4"/>
      <dgm:spPr/>
    </dgm:pt>
    <dgm:pt modelId="{6D080EBC-1B11-466A-9D88-0069FDF6B174}" type="pres">
      <dgm:prSet presAssocID="{C879EAD4-5A08-4837-BE11-D2110F847E17}" presName="compChildNode" presStyleCnt="0"/>
      <dgm:spPr/>
    </dgm:pt>
    <dgm:pt modelId="{CAAB55F1-FDD2-40A1-A91C-5A196830D12C}" type="pres">
      <dgm:prSet presAssocID="{C879EAD4-5A08-4837-BE11-D2110F847E17}" presName="theInnerList" presStyleCnt="0"/>
      <dgm:spPr/>
    </dgm:pt>
    <dgm:pt modelId="{C5DCE7BA-95DA-49B7-813C-719C609FAF65}" type="pres">
      <dgm:prSet presAssocID="{C8FBEAC9-B000-45E5-BF04-106ECFEB2092}" presName="childNode" presStyleLbl="node1" presStyleIdx="7" presStyleCnt="9">
        <dgm:presLayoutVars>
          <dgm:bulletEnabled val="1"/>
        </dgm:presLayoutVars>
      </dgm:prSet>
      <dgm:spPr/>
    </dgm:pt>
    <dgm:pt modelId="{B40536CF-078A-450E-938D-906B53204774}" type="pres">
      <dgm:prSet presAssocID="{C8FBEAC9-B000-45E5-BF04-106ECFEB2092}" presName="aSpace2" presStyleCnt="0"/>
      <dgm:spPr/>
    </dgm:pt>
    <dgm:pt modelId="{9818FD36-026C-4A28-8901-C9C075E6A22D}" type="pres">
      <dgm:prSet presAssocID="{A2CC41AF-1EBC-4166-B633-E7AE28778210}" presName="childNode" presStyleLbl="node1" presStyleIdx="8" presStyleCnt="9">
        <dgm:presLayoutVars>
          <dgm:bulletEnabled val="1"/>
        </dgm:presLayoutVars>
      </dgm:prSet>
      <dgm:spPr/>
    </dgm:pt>
  </dgm:ptLst>
  <dgm:cxnLst>
    <dgm:cxn modelId="{FFC72902-9614-4DB3-B89D-9C8E02204EF6}" type="presOf" srcId="{20B1809E-896B-4273-9E67-9F2081A9B5D2}" destId="{F0CB3CFB-27E7-4334-BA6D-EAF1BE3C7D41}" srcOrd="0" destOrd="0" presId="urn:microsoft.com/office/officeart/2005/8/layout/lProcess2"/>
    <dgm:cxn modelId="{A8BB8D0B-EA4D-4633-A4F7-93E6B8767C87}" srcId="{D434C22D-46DD-466B-9345-4DB4CC8A677C}" destId="{1595F25F-B498-484E-8575-ECDF12AA708F}" srcOrd="0" destOrd="0" parTransId="{71AF6240-3958-445F-8E29-C3300F99A580}" sibTransId="{B55A1509-EB96-4E97-A34D-137083C5FC39}"/>
    <dgm:cxn modelId="{81D7830E-DB54-49AB-94AF-D397586AF2FC}" type="presOf" srcId="{6ED46E65-E432-4B44-AF26-5902626B8E12}" destId="{D85DC32D-4F14-4CC6-839B-1749DC1E2590}" srcOrd="0" destOrd="0" presId="urn:microsoft.com/office/officeart/2005/8/layout/lProcess2"/>
    <dgm:cxn modelId="{77045B15-D08E-46DE-9AB1-48D8E67551B4}" type="presOf" srcId="{D95F5AE6-9511-4308-A735-8B3FADDD6C8A}" destId="{A99AD179-D939-424E-8F64-FE094337512B}" srcOrd="0" destOrd="0" presId="urn:microsoft.com/office/officeart/2005/8/layout/lProcess2"/>
    <dgm:cxn modelId="{02981718-B56B-4B66-B891-CE58D62B12DD}" type="presOf" srcId="{056D309F-E259-45E0-A9A5-5515EE312130}" destId="{6E420203-5484-4619-ABC4-0F77D3026E77}" srcOrd="1" destOrd="0" presId="urn:microsoft.com/office/officeart/2005/8/layout/lProcess2"/>
    <dgm:cxn modelId="{F81C3127-7F19-455A-A7B7-106F64BEFE61}" type="presOf" srcId="{A7735E47-FACB-481B-AB65-393117015EBA}" destId="{FAC1DF2B-575B-4E78-A428-CA8BC488B874}" srcOrd="0" destOrd="0" presId="urn:microsoft.com/office/officeart/2005/8/layout/lProcess2"/>
    <dgm:cxn modelId="{DBCEE730-1A9D-4468-9B77-713D360DDA41}" type="presOf" srcId="{C879EAD4-5A08-4837-BE11-D2110F847E17}" destId="{883D88A1-257D-4608-A749-C9B666E3137D}" srcOrd="0" destOrd="0" presId="urn:microsoft.com/office/officeart/2005/8/layout/lProcess2"/>
    <dgm:cxn modelId="{B5853F36-8D51-4082-AD3F-003CA1CEBABD}" type="presOf" srcId="{D95F5AE6-9511-4308-A735-8B3FADDD6C8A}" destId="{4EA02FC4-ED55-4005-8E44-7127875F7A10}" srcOrd="1" destOrd="0" presId="urn:microsoft.com/office/officeart/2005/8/layout/lProcess2"/>
    <dgm:cxn modelId="{142CBD3E-AE9F-49D9-A5B1-D09AC250BCC0}" type="presOf" srcId="{1595F25F-B498-484E-8575-ECDF12AA708F}" destId="{81AFDAA3-5674-4C39-AF34-77B17E245021}" srcOrd="0" destOrd="0" presId="urn:microsoft.com/office/officeart/2005/8/layout/lProcess2"/>
    <dgm:cxn modelId="{DCAD1D44-272B-4431-AA4C-4E6E4A8C3B00}" type="presOf" srcId="{056D309F-E259-45E0-A9A5-5515EE312130}" destId="{2DEE3C1D-6886-4738-8FAD-419551D0EBE8}" srcOrd="0" destOrd="0" presId="urn:microsoft.com/office/officeart/2005/8/layout/lProcess2"/>
    <dgm:cxn modelId="{E1E65B6C-1FDB-4D1E-9D09-1A322F03FBB5}" type="presOf" srcId="{C879EAD4-5A08-4837-BE11-D2110F847E17}" destId="{D16E51B4-2CB0-48A3-AD91-F8B5731CDE90}" srcOrd="1" destOrd="0" presId="urn:microsoft.com/office/officeart/2005/8/layout/lProcess2"/>
    <dgm:cxn modelId="{2E3A6A6D-CE26-4676-B8C3-35D9DC8E107A}" type="presOf" srcId="{EEAF3E1E-F9F4-4336-8360-8751B3C76BE2}" destId="{902DE6D8-60F0-4171-9D95-5CFDB8257EFF}" srcOrd="0" destOrd="0" presId="urn:microsoft.com/office/officeart/2005/8/layout/lProcess2"/>
    <dgm:cxn modelId="{E8A44A4D-90D5-496C-896B-A9634DFD6761}" type="presOf" srcId="{34EC349A-1191-4E5F-B04C-AFFC743EEF6A}" destId="{CEAADA57-8038-4FFF-9193-E34D1F1B4C82}" srcOrd="0" destOrd="0" presId="urn:microsoft.com/office/officeart/2005/8/layout/lProcess2"/>
    <dgm:cxn modelId="{3B7E6E72-373C-4E8E-87D4-58094D18E077}" srcId="{D434C22D-46DD-466B-9345-4DB4CC8A677C}" destId="{D95F5AE6-9511-4308-A735-8B3FADDD6C8A}" srcOrd="2" destOrd="0" parTransId="{13192359-5A95-4BBA-9BD2-BA726B320BFC}" sibTransId="{E0A1ED52-5639-4BB9-83DA-0887B8924727}"/>
    <dgm:cxn modelId="{79C4CE75-84A4-466E-A4CB-956B6DE2B3DB}" srcId="{056D309F-E259-45E0-A9A5-5515EE312130}" destId="{20B1809E-896B-4273-9E67-9F2081A9B5D2}" srcOrd="1" destOrd="0" parTransId="{0CC21D4D-3344-4DDF-84A2-5802DE4873ED}" sibTransId="{69E6023A-A1C4-4CAB-B97D-49481B074C3D}"/>
    <dgm:cxn modelId="{CE815378-E48B-4E36-8D0B-0377D9A1329E}" srcId="{D434C22D-46DD-466B-9345-4DB4CC8A677C}" destId="{C879EAD4-5A08-4837-BE11-D2110F847E17}" srcOrd="3" destOrd="0" parTransId="{31EE7AB2-24CA-4DF6-B7C3-78D90D06B578}" sibTransId="{370A864B-4A66-445F-80D3-0E77CCF8F0B2}"/>
    <dgm:cxn modelId="{6980AC58-805E-4D90-B294-E7478A9556A3}" srcId="{1595F25F-B498-484E-8575-ECDF12AA708F}" destId="{34EC349A-1191-4E5F-B04C-AFFC743EEF6A}" srcOrd="0" destOrd="0" parTransId="{C49DD442-F739-4B1F-8AA8-B0CAEF5358C6}" sibTransId="{0D354C44-02E8-4C6D-B219-7171C48DE9FC}"/>
    <dgm:cxn modelId="{51033487-29BE-49DD-902C-B78E1F03DF5B}" type="presOf" srcId="{A2CC41AF-1EBC-4166-B633-E7AE28778210}" destId="{9818FD36-026C-4A28-8901-C9C075E6A22D}" srcOrd="0" destOrd="0" presId="urn:microsoft.com/office/officeart/2005/8/layout/lProcess2"/>
    <dgm:cxn modelId="{17749292-4BD4-4F53-954A-5F63C801B5C2}" srcId="{C879EAD4-5A08-4837-BE11-D2110F847E17}" destId="{C8FBEAC9-B000-45E5-BF04-106ECFEB2092}" srcOrd="0" destOrd="0" parTransId="{1C66A3FC-9323-4E00-93FA-282AF2B977CF}" sibTransId="{BC7D8AED-BD75-41EF-B922-728B8BB1457D}"/>
    <dgm:cxn modelId="{CEC1409B-B3F7-45B9-91CF-7846C17AC52A}" srcId="{D95F5AE6-9511-4308-A735-8B3FADDD6C8A}" destId="{A7735E47-FACB-481B-AB65-393117015EBA}" srcOrd="2" destOrd="0" parTransId="{662CC699-35EA-4B0D-AB94-C5FC230D94B7}" sibTransId="{36CBDDC0-1FD4-46F1-B19E-3E9BB3D0CF5B}"/>
    <dgm:cxn modelId="{AB7EE69C-CAD9-474D-849D-2B6EEC7C0C66}" srcId="{D95F5AE6-9511-4308-A735-8B3FADDD6C8A}" destId="{6ED46E65-E432-4B44-AF26-5902626B8E12}" srcOrd="3" destOrd="0" parTransId="{E72DFB6D-7CF2-4A32-B425-D90762553EE0}" sibTransId="{B44F10BA-35FD-4310-87C7-4686CBFF5119}"/>
    <dgm:cxn modelId="{F39DF39E-39D8-4AC1-9AAC-B5F01A486764}" type="presOf" srcId="{435E645A-0ED7-4079-9F87-C3DEE7510958}" destId="{0579E5B9-4D0C-4771-B92C-0C5CEFDAE844}" srcOrd="0" destOrd="0" presId="urn:microsoft.com/office/officeart/2005/8/layout/lProcess2"/>
    <dgm:cxn modelId="{EF11CCA3-C4C9-44B1-B1DB-87B337F2A9E2}" srcId="{D95F5AE6-9511-4308-A735-8B3FADDD6C8A}" destId="{EEAF3E1E-F9F4-4336-8360-8751B3C76BE2}" srcOrd="0" destOrd="0" parTransId="{B195A972-5AB1-4C7C-8EF8-0FAAADF261A7}" sibTransId="{9C955F6B-9760-47AB-AEC0-447636B5AF3B}"/>
    <dgm:cxn modelId="{D5A533B0-7489-45BA-974C-2C887510AD65}" type="presOf" srcId="{D434C22D-46DD-466B-9345-4DB4CC8A677C}" destId="{3153EEB6-EA28-40B8-B0AC-F71B22EBF7AC}" srcOrd="0" destOrd="0" presId="urn:microsoft.com/office/officeart/2005/8/layout/lProcess2"/>
    <dgm:cxn modelId="{76C733B2-655B-4712-80C2-1B5D54DC40C6}" type="presOf" srcId="{C8FBEAC9-B000-45E5-BF04-106ECFEB2092}" destId="{C5DCE7BA-95DA-49B7-813C-719C609FAF65}" srcOrd="0" destOrd="0" presId="urn:microsoft.com/office/officeart/2005/8/layout/lProcess2"/>
    <dgm:cxn modelId="{93AFECCE-0A3E-4147-AE2E-C51555A6683E}" type="presOf" srcId="{1595F25F-B498-484E-8575-ECDF12AA708F}" destId="{60B1B621-6F31-4B60-A8E8-6E4473489283}" srcOrd="1" destOrd="0" presId="urn:microsoft.com/office/officeart/2005/8/layout/lProcess2"/>
    <dgm:cxn modelId="{7D5387E0-A895-42CC-87DD-3A4D6BB56CFD}" srcId="{D95F5AE6-9511-4308-A735-8B3FADDD6C8A}" destId="{435E645A-0ED7-4079-9F87-C3DEE7510958}" srcOrd="1" destOrd="0" parTransId="{6E13FDB7-27D1-4AB6-9020-BA0F77BAD144}" sibTransId="{DC8F9197-2F7B-41BF-9B9A-6E4CA2E6CDC1}"/>
    <dgm:cxn modelId="{99B1E8E1-200B-4F29-8BC5-9E0B30BA7796}" type="presOf" srcId="{F7611B27-B25C-479C-A5EC-4964F32DA1C0}" destId="{4D23C510-E7FC-4B64-B9CE-7DA9335CED37}" srcOrd="0" destOrd="0" presId="urn:microsoft.com/office/officeart/2005/8/layout/lProcess2"/>
    <dgm:cxn modelId="{3D4630F3-F39B-45B0-94CD-BEE9B12EC05C}" srcId="{D434C22D-46DD-466B-9345-4DB4CC8A677C}" destId="{056D309F-E259-45E0-A9A5-5515EE312130}" srcOrd="1" destOrd="0" parTransId="{A24A58AB-B97D-4D3B-9AC6-B6305B18243C}" sibTransId="{64A378F7-1255-4324-A675-62BA3408B59B}"/>
    <dgm:cxn modelId="{0E8C2DFD-A081-4515-9D14-ADF79C99EFB3}" srcId="{C879EAD4-5A08-4837-BE11-D2110F847E17}" destId="{A2CC41AF-1EBC-4166-B633-E7AE28778210}" srcOrd="1" destOrd="0" parTransId="{36714065-1E37-4340-B987-E37A8F16DE29}" sibTransId="{4DA172EA-3B93-4DF7-8009-2B2F495DD0B4}"/>
    <dgm:cxn modelId="{77B165FE-485D-488F-8F6F-E6CCD8D0A8FD}" srcId="{056D309F-E259-45E0-A9A5-5515EE312130}" destId="{F7611B27-B25C-479C-A5EC-4964F32DA1C0}" srcOrd="0" destOrd="0" parTransId="{35151D54-F6FB-4959-8C08-CC2D2E4F162E}" sibTransId="{FC2B80FD-2A1F-47BB-B2A6-FE4FA966E6F2}"/>
    <dgm:cxn modelId="{ADA51AC0-3246-4CAE-B029-99EB05142871}" type="presParOf" srcId="{3153EEB6-EA28-40B8-B0AC-F71B22EBF7AC}" destId="{6BDCC971-0B47-4B68-82FA-B9623478BAD6}" srcOrd="0" destOrd="0" presId="urn:microsoft.com/office/officeart/2005/8/layout/lProcess2"/>
    <dgm:cxn modelId="{B142BC29-6C5C-45A5-9060-1C75490DC92C}" type="presParOf" srcId="{6BDCC971-0B47-4B68-82FA-B9623478BAD6}" destId="{81AFDAA3-5674-4C39-AF34-77B17E245021}" srcOrd="0" destOrd="0" presId="urn:microsoft.com/office/officeart/2005/8/layout/lProcess2"/>
    <dgm:cxn modelId="{41B88186-B0E8-4918-A9D7-9BF549BD5696}" type="presParOf" srcId="{6BDCC971-0B47-4B68-82FA-B9623478BAD6}" destId="{60B1B621-6F31-4B60-A8E8-6E4473489283}" srcOrd="1" destOrd="0" presId="urn:microsoft.com/office/officeart/2005/8/layout/lProcess2"/>
    <dgm:cxn modelId="{4921E944-B7A8-4B99-8E06-F3C4A19A08AF}" type="presParOf" srcId="{6BDCC971-0B47-4B68-82FA-B9623478BAD6}" destId="{9CAFC091-0ACE-474E-BAD3-A4F6C9143F4F}" srcOrd="2" destOrd="0" presId="urn:microsoft.com/office/officeart/2005/8/layout/lProcess2"/>
    <dgm:cxn modelId="{6761CDE9-4B96-4603-AD6E-C15573FA3B7C}" type="presParOf" srcId="{9CAFC091-0ACE-474E-BAD3-A4F6C9143F4F}" destId="{57F9C61D-4234-4A2D-AE1A-A4D3FC1AE510}" srcOrd="0" destOrd="0" presId="urn:microsoft.com/office/officeart/2005/8/layout/lProcess2"/>
    <dgm:cxn modelId="{7CC5DB58-7EED-48F7-828D-55797DC5F012}" type="presParOf" srcId="{57F9C61D-4234-4A2D-AE1A-A4D3FC1AE510}" destId="{CEAADA57-8038-4FFF-9193-E34D1F1B4C82}" srcOrd="0" destOrd="0" presId="urn:microsoft.com/office/officeart/2005/8/layout/lProcess2"/>
    <dgm:cxn modelId="{6F683268-63E7-4F2A-AB6A-7C0E3411475E}" type="presParOf" srcId="{3153EEB6-EA28-40B8-B0AC-F71B22EBF7AC}" destId="{5FC21EE2-B5E5-4952-B3AD-DBEB798B34E0}" srcOrd="1" destOrd="0" presId="urn:microsoft.com/office/officeart/2005/8/layout/lProcess2"/>
    <dgm:cxn modelId="{2A8B2A4B-D7E5-4524-AC72-824F1B01F710}" type="presParOf" srcId="{3153EEB6-EA28-40B8-B0AC-F71B22EBF7AC}" destId="{68F1CE8A-4C08-4BFA-830E-FF9A0EEF7271}" srcOrd="2" destOrd="0" presId="urn:microsoft.com/office/officeart/2005/8/layout/lProcess2"/>
    <dgm:cxn modelId="{FCFAB57B-1A64-42F9-B446-8E1EDBC93566}" type="presParOf" srcId="{68F1CE8A-4C08-4BFA-830E-FF9A0EEF7271}" destId="{2DEE3C1D-6886-4738-8FAD-419551D0EBE8}" srcOrd="0" destOrd="0" presId="urn:microsoft.com/office/officeart/2005/8/layout/lProcess2"/>
    <dgm:cxn modelId="{1FBDBAC0-258F-4BD1-A6FA-783CB5974854}" type="presParOf" srcId="{68F1CE8A-4C08-4BFA-830E-FF9A0EEF7271}" destId="{6E420203-5484-4619-ABC4-0F77D3026E77}" srcOrd="1" destOrd="0" presId="urn:microsoft.com/office/officeart/2005/8/layout/lProcess2"/>
    <dgm:cxn modelId="{F945CA8D-3567-4AB0-9166-A75F7B4082DB}" type="presParOf" srcId="{68F1CE8A-4C08-4BFA-830E-FF9A0EEF7271}" destId="{B96C1AC2-FAC6-4965-868C-877F8D6CA63B}" srcOrd="2" destOrd="0" presId="urn:microsoft.com/office/officeart/2005/8/layout/lProcess2"/>
    <dgm:cxn modelId="{4F2783CB-66B5-4C73-B000-CBCC9EA3FDE0}" type="presParOf" srcId="{B96C1AC2-FAC6-4965-868C-877F8D6CA63B}" destId="{4A293907-6316-4644-9929-D9646A95125D}" srcOrd="0" destOrd="0" presId="urn:microsoft.com/office/officeart/2005/8/layout/lProcess2"/>
    <dgm:cxn modelId="{2604638A-65B5-4109-980E-A417A021A686}" type="presParOf" srcId="{4A293907-6316-4644-9929-D9646A95125D}" destId="{4D23C510-E7FC-4B64-B9CE-7DA9335CED37}" srcOrd="0" destOrd="0" presId="urn:microsoft.com/office/officeart/2005/8/layout/lProcess2"/>
    <dgm:cxn modelId="{AF666607-5784-4F8A-8907-831A0AFD8CFB}" type="presParOf" srcId="{4A293907-6316-4644-9929-D9646A95125D}" destId="{8D51CBAE-E65D-428D-A10F-0B8B0120EBCD}" srcOrd="1" destOrd="0" presId="urn:microsoft.com/office/officeart/2005/8/layout/lProcess2"/>
    <dgm:cxn modelId="{2738702D-8ED2-4338-9DBD-17F901CD1963}" type="presParOf" srcId="{4A293907-6316-4644-9929-D9646A95125D}" destId="{F0CB3CFB-27E7-4334-BA6D-EAF1BE3C7D41}" srcOrd="2" destOrd="0" presId="urn:microsoft.com/office/officeart/2005/8/layout/lProcess2"/>
    <dgm:cxn modelId="{44A1A0C2-4170-478E-B65D-FEEFDA3C4279}" type="presParOf" srcId="{3153EEB6-EA28-40B8-B0AC-F71B22EBF7AC}" destId="{2F4FBA73-A7A5-4589-9AC7-A7A5310347B8}" srcOrd="3" destOrd="0" presId="urn:microsoft.com/office/officeart/2005/8/layout/lProcess2"/>
    <dgm:cxn modelId="{731C22CB-29B4-46EF-9697-D353248C1EBD}" type="presParOf" srcId="{3153EEB6-EA28-40B8-B0AC-F71B22EBF7AC}" destId="{3727F57B-3A9F-421D-A5B6-812D7E6A6064}" srcOrd="4" destOrd="0" presId="urn:microsoft.com/office/officeart/2005/8/layout/lProcess2"/>
    <dgm:cxn modelId="{1605DD5C-5C57-4372-BB91-073AB8FAA668}" type="presParOf" srcId="{3727F57B-3A9F-421D-A5B6-812D7E6A6064}" destId="{A99AD179-D939-424E-8F64-FE094337512B}" srcOrd="0" destOrd="0" presId="urn:microsoft.com/office/officeart/2005/8/layout/lProcess2"/>
    <dgm:cxn modelId="{A7E76F67-EF30-44BE-9931-B64FDEA205C8}" type="presParOf" srcId="{3727F57B-3A9F-421D-A5B6-812D7E6A6064}" destId="{4EA02FC4-ED55-4005-8E44-7127875F7A10}" srcOrd="1" destOrd="0" presId="urn:microsoft.com/office/officeart/2005/8/layout/lProcess2"/>
    <dgm:cxn modelId="{85021127-DC5F-4DB1-B0DB-5BD757E2A641}" type="presParOf" srcId="{3727F57B-3A9F-421D-A5B6-812D7E6A6064}" destId="{84BC65A8-129A-4687-9D2D-3AC39D8522FD}" srcOrd="2" destOrd="0" presId="urn:microsoft.com/office/officeart/2005/8/layout/lProcess2"/>
    <dgm:cxn modelId="{027AA93F-2248-42DC-8DA7-185632A7621C}" type="presParOf" srcId="{84BC65A8-129A-4687-9D2D-3AC39D8522FD}" destId="{00698C72-0B9E-4356-B589-42086DC44294}" srcOrd="0" destOrd="0" presId="urn:microsoft.com/office/officeart/2005/8/layout/lProcess2"/>
    <dgm:cxn modelId="{48B3F599-7F3A-416B-BC90-54C2A3965020}" type="presParOf" srcId="{00698C72-0B9E-4356-B589-42086DC44294}" destId="{902DE6D8-60F0-4171-9D95-5CFDB8257EFF}" srcOrd="0" destOrd="0" presId="urn:microsoft.com/office/officeart/2005/8/layout/lProcess2"/>
    <dgm:cxn modelId="{CEDD7A5B-81E4-4087-A498-9895E0B6552F}" type="presParOf" srcId="{00698C72-0B9E-4356-B589-42086DC44294}" destId="{86350FC1-28E1-4E4F-976A-676E4190A39C}" srcOrd="1" destOrd="0" presId="urn:microsoft.com/office/officeart/2005/8/layout/lProcess2"/>
    <dgm:cxn modelId="{0C5E7CA9-D0E9-4B17-9FA0-747F5781C700}" type="presParOf" srcId="{00698C72-0B9E-4356-B589-42086DC44294}" destId="{0579E5B9-4D0C-4771-B92C-0C5CEFDAE844}" srcOrd="2" destOrd="0" presId="urn:microsoft.com/office/officeart/2005/8/layout/lProcess2"/>
    <dgm:cxn modelId="{E73B2BBB-D039-4989-89BD-574C37FBEB01}" type="presParOf" srcId="{00698C72-0B9E-4356-B589-42086DC44294}" destId="{A6F2907A-2589-4E27-97F1-F45F48EEEAA8}" srcOrd="3" destOrd="0" presId="urn:microsoft.com/office/officeart/2005/8/layout/lProcess2"/>
    <dgm:cxn modelId="{F3AD9291-4D9E-43FF-B569-F18C8FFD0739}" type="presParOf" srcId="{00698C72-0B9E-4356-B589-42086DC44294}" destId="{FAC1DF2B-575B-4E78-A428-CA8BC488B874}" srcOrd="4" destOrd="0" presId="urn:microsoft.com/office/officeart/2005/8/layout/lProcess2"/>
    <dgm:cxn modelId="{2F4B18AC-93EB-4D20-8788-21C67AA84C04}" type="presParOf" srcId="{00698C72-0B9E-4356-B589-42086DC44294}" destId="{72CC6A66-CE8D-447B-B700-B3A9603838D5}" srcOrd="5" destOrd="0" presId="urn:microsoft.com/office/officeart/2005/8/layout/lProcess2"/>
    <dgm:cxn modelId="{1FC70DB9-3F70-46E9-9F32-9489FF060566}" type="presParOf" srcId="{00698C72-0B9E-4356-B589-42086DC44294}" destId="{D85DC32D-4F14-4CC6-839B-1749DC1E2590}" srcOrd="6" destOrd="0" presId="urn:microsoft.com/office/officeart/2005/8/layout/lProcess2"/>
    <dgm:cxn modelId="{846F6A4A-EF3C-4F8D-A6A1-22B39A70DB06}" type="presParOf" srcId="{3153EEB6-EA28-40B8-B0AC-F71B22EBF7AC}" destId="{E4047974-1963-4C1A-A25D-8196051142C7}" srcOrd="5" destOrd="0" presId="urn:microsoft.com/office/officeart/2005/8/layout/lProcess2"/>
    <dgm:cxn modelId="{EFAF72B9-4DB8-4CC3-8CC3-DC84ED3827D7}" type="presParOf" srcId="{3153EEB6-EA28-40B8-B0AC-F71B22EBF7AC}" destId="{5E4DBF46-3324-4897-96D1-5041C3BA2E6C}" srcOrd="6" destOrd="0" presId="urn:microsoft.com/office/officeart/2005/8/layout/lProcess2"/>
    <dgm:cxn modelId="{2266E6A8-BA51-4B2A-8C2B-F772CBD3785B}" type="presParOf" srcId="{5E4DBF46-3324-4897-96D1-5041C3BA2E6C}" destId="{883D88A1-257D-4608-A749-C9B666E3137D}" srcOrd="0" destOrd="0" presId="urn:microsoft.com/office/officeart/2005/8/layout/lProcess2"/>
    <dgm:cxn modelId="{3FBF3263-2E21-40E7-9C62-75E5CCE9CAB8}" type="presParOf" srcId="{5E4DBF46-3324-4897-96D1-5041C3BA2E6C}" destId="{D16E51B4-2CB0-48A3-AD91-F8B5731CDE90}" srcOrd="1" destOrd="0" presId="urn:microsoft.com/office/officeart/2005/8/layout/lProcess2"/>
    <dgm:cxn modelId="{0BAA070E-9E08-4E8F-AF5C-FCD5DCFED59E}" type="presParOf" srcId="{5E4DBF46-3324-4897-96D1-5041C3BA2E6C}" destId="{6D080EBC-1B11-466A-9D88-0069FDF6B174}" srcOrd="2" destOrd="0" presId="urn:microsoft.com/office/officeart/2005/8/layout/lProcess2"/>
    <dgm:cxn modelId="{7B01F361-F1A5-4F19-85A0-4C067BFE9E1A}" type="presParOf" srcId="{6D080EBC-1B11-466A-9D88-0069FDF6B174}" destId="{CAAB55F1-FDD2-40A1-A91C-5A196830D12C}" srcOrd="0" destOrd="0" presId="urn:microsoft.com/office/officeart/2005/8/layout/lProcess2"/>
    <dgm:cxn modelId="{174F9F35-B11D-4701-A2C6-B77097C8D422}" type="presParOf" srcId="{CAAB55F1-FDD2-40A1-A91C-5A196830D12C}" destId="{C5DCE7BA-95DA-49B7-813C-719C609FAF65}" srcOrd="0" destOrd="0" presId="urn:microsoft.com/office/officeart/2005/8/layout/lProcess2"/>
    <dgm:cxn modelId="{FAF48FA5-76D8-48B5-B398-8F86A20A8B06}" type="presParOf" srcId="{CAAB55F1-FDD2-40A1-A91C-5A196830D12C}" destId="{B40536CF-078A-450E-938D-906B53204774}" srcOrd="1" destOrd="0" presId="urn:microsoft.com/office/officeart/2005/8/layout/lProcess2"/>
    <dgm:cxn modelId="{E638CD3C-B7B4-4BB5-BC37-12D44EF0D8A4}" type="presParOf" srcId="{CAAB55F1-FDD2-40A1-A91C-5A196830D12C}" destId="{9818FD36-026C-4A28-8901-C9C075E6A22D}" srcOrd="2"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99A536F-17FC-432C-A6CF-597AF60DBF7E}"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IE"/>
        </a:p>
      </dgm:t>
    </dgm:pt>
    <dgm:pt modelId="{C5D653AB-FF22-483A-B9D3-DAE78A891697}">
      <dgm:prSet phldrT="[Text]"/>
      <dgm:spPr>
        <a:solidFill>
          <a:srgbClr val="0078D4"/>
        </a:solidFill>
      </dgm:spPr>
      <dgm:t>
        <a:bodyPr/>
        <a:lstStyle/>
        <a:p>
          <a:r>
            <a:rPr lang="en-IE" dirty="0"/>
            <a:t>Compute</a:t>
          </a:r>
        </a:p>
      </dgm:t>
    </dgm:pt>
    <dgm:pt modelId="{70B08480-065A-47D0-ABF3-61047E73BA61}" type="parTrans" cxnId="{AB4D6290-EC39-4A51-8E90-082A0F2AB31F}">
      <dgm:prSet/>
      <dgm:spPr/>
      <dgm:t>
        <a:bodyPr/>
        <a:lstStyle/>
        <a:p>
          <a:endParaRPr lang="en-IE"/>
        </a:p>
      </dgm:t>
    </dgm:pt>
    <dgm:pt modelId="{B39B9045-5A5C-42D5-865A-C7C72B4A3365}" type="sibTrans" cxnId="{AB4D6290-EC39-4A51-8E90-082A0F2AB31F}">
      <dgm:prSet/>
      <dgm:spPr/>
      <dgm:t>
        <a:bodyPr/>
        <a:lstStyle/>
        <a:p>
          <a:endParaRPr lang="en-IE"/>
        </a:p>
      </dgm:t>
    </dgm:pt>
    <dgm:pt modelId="{9DBF45CB-431E-4DB5-A5AF-19F78CB6C37B}">
      <dgm:prSet phldrT="[Text]"/>
      <dgm:spPr>
        <a:solidFill>
          <a:srgbClr val="D2D2D2"/>
        </a:solidFill>
      </dgm:spPr>
      <dgm:t>
        <a:bodyPr/>
        <a:lstStyle/>
        <a:p>
          <a:r>
            <a:rPr lang="en-IE" dirty="0" err="1"/>
            <a:t>vCores</a:t>
          </a:r>
          <a:endParaRPr lang="en-IE" dirty="0"/>
        </a:p>
      </dgm:t>
    </dgm:pt>
    <dgm:pt modelId="{42D85FE7-63F6-42E1-ACA3-0F3B18ED3BA4}" type="parTrans" cxnId="{00231A44-651F-4F87-83A5-1E218DD1F893}">
      <dgm:prSet/>
      <dgm:spPr/>
      <dgm:t>
        <a:bodyPr/>
        <a:lstStyle/>
        <a:p>
          <a:endParaRPr lang="en-IE"/>
        </a:p>
      </dgm:t>
    </dgm:pt>
    <dgm:pt modelId="{3EED141F-0508-4849-ACFB-B45A02EBA586}" type="sibTrans" cxnId="{00231A44-651F-4F87-83A5-1E218DD1F893}">
      <dgm:prSet/>
      <dgm:spPr/>
      <dgm:t>
        <a:bodyPr/>
        <a:lstStyle/>
        <a:p>
          <a:endParaRPr lang="en-IE"/>
        </a:p>
      </dgm:t>
    </dgm:pt>
    <dgm:pt modelId="{97FA0C2D-39F0-4280-A9C8-D5BFD4E09BD9}">
      <dgm:prSet phldrT="[Text]"/>
      <dgm:spPr>
        <a:solidFill>
          <a:srgbClr val="0078D4"/>
        </a:solidFill>
      </dgm:spPr>
      <dgm:t>
        <a:bodyPr/>
        <a:lstStyle/>
        <a:p>
          <a:r>
            <a:rPr lang="en-IE" dirty="0"/>
            <a:t>Storage</a:t>
          </a:r>
        </a:p>
      </dgm:t>
    </dgm:pt>
    <dgm:pt modelId="{87088623-04BB-440A-85DD-7A390209E58F}" type="parTrans" cxnId="{5CC6DEED-6FD1-4B6B-9046-508C691F719B}">
      <dgm:prSet/>
      <dgm:spPr/>
      <dgm:t>
        <a:bodyPr/>
        <a:lstStyle/>
        <a:p>
          <a:endParaRPr lang="en-IE"/>
        </a:p>
      </dgm:t>
    </dgm:pt>
    <dgm:pt modelId="{A98F221B-541C-4F38-A35C-AEA1CC47A7DC}" type="sibTrans" cxnId="{5CC6DEED-6FD1-4B6B-9046-508C691F719B}">
      <dgm:prSet/>
      <dgm:spPr/>
      <dgm:t>
        <a:bodyPr/>
        <a:lstStyle/>
        <a:p>
          <a:endParaRPr lang="en-IE"/>
        </a:p>
      </dgm:t>
    </dgm:pt>
    <dgm:pt modelId="{613AF284-46A6-48B7-BDDE-06E86BBC5127}">
      <dgm:prSet phldrT="[Text]"/>
      <dgm:spPr>
        <a:solidFill>
          <a:srgbClr val="D2D2D2"/>
        </a:solidFill>
      </dgm:spPr>
      <dgm:t>
        <a:bodyPr/>
        <a:lstStyle/>
        <a:p>
          <a:r>
            <a:rPr lang="en-IE" dirty="0"/>
            <a:t>Size</a:t>
          </a:r>
        </a:p>
      </dgm:t>
    </dgm:pt>
    <dgm:pt modelId="{20868797-6729-48DA-9755-BB7CD7D3F03B}" type="parTrans" cxnId="{839ECE36-85D2-4FA0-B6AA-44628B39A452}">
      <dgm:prSet/>
      <dgm:spPr/>
      <dgm:t>
        <a:bodyPr/>
        <a:lstStyle/>
        <a:p>
          <a:endParaRPr lang="en-IE"/>
        </a:p>
      </dgm:t>
    </dgm:pt>
    <dgm:pt modelId="{3B16F49C-5697-4CB9-B7AA-4EAE481BE158}" type="sibTrans" cxnId="{839ECE36-85D2-4FA0-B6AA-44628B39A452}">
      <dgm:prSet/>
      <dgm:spPr/>
      <dgm:t>
        <a:bodyPr/>
        <a:lstStyle/>
        <a:p>
          <a:endParaRPr lang="en-IE"/>
        </a:p>
      </dgm:t>
    </dgm:pt>
    <dgm:pt modelId="{2DC89364-7A68-4C46-A0E6-0E46A40A94DF}">
      <dgm:prSet phldrT="[Text]"/>
      <dgm:spPr>
        <a:solidFill>
          <a:srgbClr val="D2D2D2"/>
        </a:solidFill>
      </dgm:spPr>
      <dgm:t>
        <a:bodyPr/>
        <a:lstStyle/>
        <a:p>
          <a:r>
            <a:rPr lang="en-IE" dirty="0"/>
            <a:t>Tier</a:t>
          </a:r>
        </a:p>
      </dgm:t>
    </dgm:pt>
    <dgm:pt modelId="{E912EE98-BCEF-47C1-970F-7ADFD95F5645}" type="parTrans" cxnId="{9B3C555C-664A-4875-A22C-C413E5C0506C}">
      <dgm:prSet/>
      <dgm:spPr/>
      <dgm:t>
        <a:bodyPr/>
        <a:lstStyle/>
        <a:p>
          <a:endParaRPr lang="en-IE"/>
        </a:p>
      </dgm:t>
    </dgm:pt>
    <dgm:pt modelId="{C0D5D534-DA46-4122-A71F-C44DBFC129D1}" type="sibTrans" cxnId="{9B3C555C-664A-4875-A22C-C413E5C0506C}">
      <dgm:prSet/>
      <dgm:spPr/>
      <dgm:t>
        <a:bodyPr/>
        <a:lstStyle/>
        <a:p>
          <a:endParaRPr lang="en-IE"/>
        </a:p>
      </dgm:t>
    </dgm:pt>
    <dgm:pt modelId="{B96C2059-BCFA-49E9-9B1B-FC8471FE993B}">
      <dgm:prSet phldrT="[Text]"/>
      <dgm:spPr>
        <a:solidFill>
          <a:srgbClr val="0078D4"/>
        </a:solidFill>
      </dgm:spPr>
      <dgm:t>
        <a:bodyPr/>
        <a:lstStyle/>
        <a:p>
          <a:r>
            <a:rPr lang="en-IE" dirty="0" err="1"/>
            <a:t>Misc</a:t>
          </a:r>
          <a:endParaRPr lang="en-IE" dirty="0"/>
        </a:p>
      </dgm:t>
    </dgm:pt>
    <dgm:pt modelId="{D6E009F8-E086-46D4-AAB5-C0721385EC30}" type="parTrans" cxnId="{B6BD9BC2-0655-403A-84EF-D33AA69576E6}">
      <dgm:prSet/>
      <dgm:spPr/>
      <dgm:t>
        <a:bodyPr/>
        <a:lstStyle/>
        <a:p>
          <a:endParaRPr lang="en-IE"/>
        </a:p>
      </dgm:t>
    </dgm:pt>
    <dgm:pt modelId="{525F40AA-8BFE-466B-96F5-7BBF15E07385}" type="sibTrans" cxnId="{B6BD9BC2-0655-403A-84EF-D33AA69576E6}">
      <dgm:prSet/>
      <dgm:spPr/>
      <dgm:t>
        <a:bodyPr/>
        <a:lstStyle/>
        <a:p>
          <a:endParaRPr lang="en-IE"/>
        </a:p>
      </dgm:t>
    </dgm:pt>
    <dgm:pt modelId="{F69B3339-544A-46BC-8104-1E72029C03D2}">
      <dgm:prSet phldrT="[Text]"/>
      <dgm:spPr>
        <a:solidFill>
          <a:srgbClr val="D2D2D2"/>
        </a:solidFill>
      </dgm:spPr>
      <dgm:t>
        <a:bodyPr/>
        <a:lstStyle/>
        <a:p>
          <a:r>
            <a:rPr lang="en-IE" dirty="0"/>
            <a:t>Licensing</a:t>
          </a:r>
        </a:p>
      </dgm:t>
    </dgm:pt>
    <dgm:pt modelId="{526D443A-9F88-4E75-9A3E-02D801CBCB18}" type="parTrans" cxnId="{F8494C89-4533-46CE-95C7-1FBC5D11E24A}">
      <dgm:prSet/>
      <dgm:spPr/>
      <dgm:t>
        <a:bodyPr/>
        <a:lstStyle/>
        <a:p>
          <a:endParaRPr lang="en-IE"/>
        </a:p>
      </dgm:t>
    </dgm:pt>
    <dgm:pt modelId="{E9FB1468-546E-4EA4-B4CF-99C4E359B54C}" type="sibTrans" cxnId="{F8494C89-4533-46CE-95C7-1FBC5D11E24A}">
      <dgm:prSet/>
      <dgm:spPr/>
      <dgm:t>
        <a:bodyPr/>
        <a:lstStyle/>
        <a:p>
          <a:endParaRPr lang="en-IE"/>
        </a:p>
      </dgm:t>
    </dgm:pt>
    <dgm:pt modelId="{393F6DCE-1230-49AB-97D1-F629A92A4135}">
      <dgm:prSet phldrT="[Text]"/>
      <dgm:spPr>
        <a:solidFill>
          <a:srgbClr val="D2D2D2"/>
        </a:solidFill>
      </dgm:spPr>
      <dgm:t>
        <a:bodyPr/>
        <a:lstStyle/>
        <a:p>
          <a:r>
            <a:rPr lang="en-IE" dirty="0"/>
            <a:t>Traffic</a:t>
          </a:r>
        </a:p>
      </dgm:t>
    </dgm:pt>
    <dgm:pt modelId="{4948D0DD-4F52-495D-A0C5-8AB6C7632237}" type="parTrans" cxnId="{52E38AB9-80FE-4A27-BB50-436002B77A59}">
      <dgm:prSet/>
      <dgm:spPr/>
      <dgm:t>
        <a:bodyPr/>
        <a:lstStyle/>
        <a:p>
          <a:endParaRPr lang="en-IE"/>
        </a:p>
      </dgm:t>
    </dgm:pt>
    <dgm:pt modelId="{0D458DDB-FEA5-401B-A7A4-F72E963F1E7A}" type="sibTrans" cxnId="{52E38AB9-80FE-4A27-BB50-436002B77A59}">
      <dgm:prSet/>
      <dgm:spPr/>
      <dgm:t>
        <a:bodyPr/>
        <a:lstStyle/>
        <a:p>
          <a:endParaRPr lang="en-IE"/>
        </a:p>
      </dgm:t>
    </dgm:pt>
    <dgm:pt modelId="{9B237795-6D19-402F-8621-FBA38E59BE61}">
      <dgm:prSet phldrT="[Text]"/>
      <dgm:spPr>
        <a:solidFill>
          <a:srgbClr val="D2D2D2"/>
        </a:solidFill>
      </dgm:spPr>
      <dgm:t>
        <a:bodyPr/>
        <a:lstStyle/>
        <a:p>
          <a:r>
            <a:rPr lang="en-IE" dirty="0"/>
            <a:t>Service Tier</a:t>
          </a:r>
        </a:p>
      </dgm:t>
    </dgm:pt>
    <dgm:pt modelId="{BD2D8D71-A164-4D7B-B89B-17C67462C150}" type="parTrans" cxnId="{73158139-AA76-4EC1-914D-43D5796A28CB}">
      <dgm:prSet/>
      <dgm:spPr/>
      <dgm:t>
        <a:bodyPr/>
        <a:lstStyle/>
        <a:p>
          <a:endParaRPr lang="en-IE"/>
        </a:p>
      </dgm:t>
    </dgm:pt>
    <dgm:pt modelId="{2B3E13AD-DA0C-4113-8E50-D74C2D2AD91D}" type="sibTrans" cxnId="{73158139-AA76-4EC1-914D-43D5796A28CB}">
      <dgm:prSet/>
      <dgm:spPr/>
      <dgm:t>
        <a:bodyPr/>
        <a:lstStyle/>
        <a:p>
          <a:endParaRPr lang="en-IE"/>
        </a:p>
      </dgm:t>
    </dgm:pt>
    <dgm:pt modelId="{A147FFF3-DA86-4529-BF1E-546049CFAC8C}" type="pres">
      <dgm:prSet presAssocID="{C99A536F-17FC-432C-A6CF-597AF60DBF7E}" presName="diagram" presStyleCnt="0">
        <dgm:presLayoutVars>
          <dgm:chPref val="1"/>
          <dgm:dir/>
          <dgm:animOne val="branch"/>
          <dgm:animLvl val="lvl"/>
          <dgm:resizeHandles/>
        </dgm:presLayoutVars>
      </dgm:prSet>
      <dgm:spPr/>
    </dgm:pt>
    <dgm:pt modelId="{EB6787E0-8980-45A9-8912-A3BC700D18E0}" type="pres">
      <dgm:prSet presAssocID="{C5D653AB-FF22-483A-B9D3-DAE78A891697}" presName="root" presStyleCnt="0"/>
      <dgm:spPr/>
    </dgm:pt>
    <dgm:pt modelId="{462D4518-ED59-4DED-A349-B85BFF7EA9BE}" type="pres">
      <dgm:prSet presAssocID="{C5D653AB-FF22-483A-B9D3-DAE78A891697}" presName="rootComposite" presStyleCnt="0"/>
      <dgm:spPr/>
    </dgm:pt>
    <dgm:pt modelId="{E4431BC1-BDDE-490F-B65F-BA65E7D93D42}" type="pres">
      <dgm:prSet presAssocID="{C5D653AB-FF22-483A-B9D3-DAE78A891697}" presName="rootText" presStyleLbl="node1" presStyleIdx="0" presStyleCnt="3"/>
      <dgm:spPr/>
    </dgm:pt>
    <dgm:pt modelId="{A36DED34-6CCC-449A-9FCD-C64E90CF3CB5}" type="pres">
      <dgm:prSet presAssocID="{C5D653AB-FF22-483A-B9D3-DAE78A891697}" presName="rootConnector" presStyleLbl="node1" presStyleIdx="0" presStyleCnt="3"/>
      <dgm:spPr/>
    </dgm:pt>
    <dgm:pt modelId="{E9DC1BA7-9BEC-446D-84E0-B217F3CD1438}" type="pres">
      <dgm:prSet presAssocID="{C5D653AB-FF22-483A-B9D3-DAE78A891697}" presName="childShape" presStyleCnt="0"/>
      <dgm:spPr/>
    </dgm:pt>
    <dgm:pt modelId="{08F7D481-EEE0-4D70-B342-78E70CB4D92F}" type="pres">
      <dgm:prSet presAssocID="{42D85FE7-63F6-42E1-ACA3-0F3B18ED3BA4}" presName="Name13" presStyleLbl="parChTrans1D2" presStyleIdx="0" presStyleCnt="6"/>
      <dgm:spPr/>
    </dgm:pt>
    <dgm:pt modelId="{77C18AAC-F031-42A8-AED4-A4C8A5A074FD}" type="pres">
      <dgm:prSet presAssocID="{9DBF45CB-431E-4DB5-A5AF-19F78CB6C37B}" presName="childText" presStyleLbl="bgAcc1" presStyleIdx="0" presStyleCnt="6">
        <dgm:presLayoutVars>
          <dgm:bulletEnabled val="1"/>
        </dgm:presLayoutVars>
      </dgm:prSet>
      <dgm:spPr/>
    </dgm:pt>
    <dgm:pt modelId="{C5AA15E3-7CD3-435F-AE6C-9AC9D4077B0F}" type="pres">
      <dgm:prSet presAssocID="{BD2D8D71-A164-4D7B-B89B-17C67462C150}" presName="Name13" presStyleLbl="parChTrans1D2" presStyleIdx="1" presStyleCnt="6"/>
      <dgm:spPr/>
    </dgm:pt>
    <dgm:pt modelId="{61A9A8D4-C92D-4E12-BED0-07873032A1DE}" type="pres">
      <dgm:prSet presAssocID="{9B237795-6D19-402F-8621-FBA38E59BE61}" presName="childText" presStyleLbl="bgAcc1" presStyleIdx="1" presStyleCnt="6">
        <dgm:presLayoutVars>
          <dgm:bulletEnabled val="1"/>
        </dgm:presLayoutVars>
      </dgm:prSet>
      <dgm:spPr/>
    </dgm:pt>
    <dgm:pt modelId="{D35702CD-2EC3-4AD9-9ECC-680D95ACDB41}" type="pres">
      <dgm:prSet presAssocID="{97FA0C2D-39F0-4280-A9C8-D5BFD4E09BD9}" presName="root" presStyleCnt="0"/>
      <dgm:spPr/>
    </dgm:pt>
    <dgm:pt modelId="{46E2C3B7-E6B9-47C1-A863-2C692E0FA44C}" type="pres">
      <dgm:prSet presAssocID="{97FA0C2D-39F0-4280-A9C8-D5BFD4E09BD9}" presName="rootComposite" presStyleCnt="0"/>
      <dgm:spPr/>
    </dgm:pt>
    <dgm:pt modelId="{E73CFEBB-7DC9-406B-8C4B-2515A51D3539}" type="pres">
      <dgm:prSet presAssocID="{97FA0C2D-39F0-4280-A9C8-D5BFD4E09BD9}" presName="rootText" presStyleLbl="node1" presStyleIdx="1" presStyleCnt="3"/>
      <dgm:spPr/>
    </dgm:pt>
    <dgm:pt modelId="{6D2750A8-E1AA-4F22-AF7D-5E4E628075E7}" type="pres">
      <dgm:prSet presAssocID="{97FA0C2D-39F0-4280-A9C8-D5BFD4E09BD9}" presName="rootConnector" presStyleLbl="node1" presStyleIdx="1" presStyleCnt="3"/>
      <dgm:spPr/>
    </dgm:pt>
    <dgm:pt modelId="{00AEE370-E1F1-4685-9F94-1D7518804B09}" type="pres">
      <dgm:prSet presAssocID="{97FA0C2D-39F0-4280-A9C8-D5BFD4E09BD9}" presName="childShape" presStyleCnt="0"/>
      <dgm:spPr/>
    </dgm:pt>
    <dgm:pt modelId="{6779A08A-9A09-4799-A73C-EBF64C59FF6D}" type="pres">
      <dgm:prSet presAssocID="{20868797-6729-48DA-9755-BB7CD7D3F03B}" presName="Name13" presStyleLbl="parChTrans1D2" presStyleIdx="2" presStyleCnt="6"/>
      <dgm:spPr/>
    </dgm:pt>
    <dgm:pt modelId="{89AD5CCB-BF7D-477E-80C3-0BD0CACCEA84}" type="pres">
      <dgm:prSet presAssocID="{613AF284-46A6-48B7-BDDE-06E86BBC5127}" presName="childText" presStyleLbl="bgAcc1" presStyleIdx="2" presStyleCnt="6">
        <dgm:presLayoutVars>
          <dgm:bulletEnabled val="1"/>
        </dgm:presLayoutVars>
      </dgm:prSet>
      <dgm:spPr/>
    </dgm:pt>
    <dgm:pt modelId="{D133B90B-DD75-401B-93FC-29278B983F2E}" type="pres">
      <dgm:prSet presAssocID="{E912EE98-BCEF-47C1-970F-7ADFD95F5645}" presName="Name13" presStyleLbl="parChTrans1D2" presStyleIdx="3" presStyleCnt="6"/>
      <dgm:spPr/>
    </dgm:pt>
    <dgm:pt modelId="{9BF65236-DA17-4C7D-8417-423CEF2D1457}" type="pres">
      <dgm:prSet presAssocID="{2DC89364-7A68-4C46-A0E6-0E46A40A94DF}" presName="childText" presStyleLbl="bgAcc1" presStyleIdx="3" presStyleCnt="6">
        <dgm:presLayoutVars>
          <dgm:bulletEnabled val="1"/>
        </dgm:presLayoutVars>
      </dgm:prSet>
      <dgm:spPr/>
    </dgm:pt>
    <dgm:pt modelId="{27B6213B-3288-404D-96E0-19CAB9E9357A}" type="pres">
      <dgm:prSet presAssocID="{B96C2059-BCFA-49E9-9B1B-FC8471FE993B}" presName="root" presStyleCnt="0"/>
      <dgm:spPr/>
    </dgm:pt>
    <dgm:pt modelId="{FCFC1062-9204-423F-8E87-144859545F1E}" type="pres">
      <dgm:prSet presAssocID="{B96C2059-BCFA-49E9-9B1B-FC8471FE993B}" presName="rootComposite" presStyleCnt="0"/>
      <dgm:spPr/>
    </dgm:pt>
    <dgm:pt modelId="{A5FB41C8-C9C7-4991-938F-2365CFF2471F}" type="pres">
      <dgm:prSet presAssocID="{B96C2059-BCFA-49E9-9B1B-FC8471FE993B}" presName="rootText" presStyleLbl="node1" presStyleIdx="2" presStyleCnt="3"/>
      <dgm:spPr/>
    </dgm:pt>
    <dgm:pt modelId="{BF3AD618-5562-4673-9B0E-98AA19D82BAC}" type="pres">
      <dgm:prSet presAssocID="{B96C2059-BCFA-49E9-9B1B-FC8471FE993B}" presName="rootConnector" presStyleLbl="node1" presStyleIdx="2" presStyleCnt="3"/>
      <dgm:spPr/>
    </dgm:pt>
    <dgm:pt modelId="{657494A7-457D-46CE-9DED-4DBE17489C1D}" type="pres">
      <dgm:prSet presAssocID="{B96C2059-BCFA-49E9-9B1B-FC8471FE993B}" presName="childShape" presStyleCnt="0"/>
      <dgm:spPr/>
    </dgm:pt>
    <dgm:pt modelId="{0953EEA6-E0D7-4407-851F-3483DE84F09D}" type="pres">
      <dgm:prSet presAssocID="{526D443A-9F88-4E75-9A3E-02D801CBCB18}" presName="Name13" presStyleLbl="parChTrans1D2" presStyleIdx="4" presStyleCnt="6"/>
      <dgm:spPr/>
    </dgm:pt>
    <dgm:pt modelId="{F7228CEA-24B6-4349-B00B-0984CC469192}" type="pres">
      <dgm:prSet presAssocID="{F69B3339-544A-46BC-8104-1E72029C03D2}" presName="childText" presStyleLbl="bgAcc1" presStyleIdx="4" presStyleCnt="6">
        <dgm:presLayoutVars>
          <dgm:bulletEnabled val="1"/>
        </dgm:presLayoutVars>
      </dgm:prSet>
      <dgm:spPr/>
    </dgm:pt>
    <dgm:pt modelId="{DE08C18C-FBC7-4CAE-A379-DD14D0D0D75D}" type="pres">
      <dgm:prSet presAssocID="{4948D0DD-4F52-495D-A0C5-8AB6C7632237}" presName="Name13" presStyleLbl="parChTrans1D2" presStyleIdx="5" presStyleCnt="6"/>
      <dgm:spPr/>
    </dgm:pt>
    <dgm:pt modelId="{CCC2B2F1-0703-4D66-B415-18FD94CF7D20}" type="pres">
      <dgm:prSet presAssocID="{393F6DCE-1230-49AB-97D1-F629A92A4135}" presName="childText" presStyleLbl="bgAcc1" presStyleIdx="5" presStyleCnt="6">
        <dgm:presLayoutVars>
          <dgm:bulletEnabled val="1"/>
        </dgm:presLayoutVars>
      </dgm:prSet>
      <dgm:spPr/>
    </dgm:pt>
  </dgm:ptLst>
  <dgm:cxnLst>
    <dgm:cxn modelId="{46F66B1F-DEFB-4292-8270-F23A09C8E105}" type="presOf" srcId="{B96C2059-BCFA-49E9-9B1B-FC8471FE993B}" destId="{BF3AD618-5562-4673-9B0E-98AA19D82BAC}" srcOrd="1" destOrd="0" presId="urn:microsoft.com/office/officeart/2005/8/layout/hierarchy3"/>
    <dgm:cxn modelId="{3479C72A-3FE7-4CFF-9F48-5A7DB6463C33}" type="presOf" srcId="{42D85FE7-63F6-42E1-ACA3-0F3B18ED3BA4}" destId="{08F7D481-EEE0-4D70-B342-78E70CB4D92F}" srcOrd="0" destOrd="0" presId="urn:microsoft.com/office/officeart/2005/8/layout/hierarchy3"/>
    <dgm:cxn modelId="{1138872B-37A8-43EF-AA0E-7D9925761F95}" type="presOf" srcId="{20868797-6729-48DA-9755-BB7CD7D3F03B}" destId="{6779A08A-9A09-4799-A73C-EBF64C59FF6D}" srcOrd="0" destOrd="0" presId="urn:microsoft.com/office/officeart/2005/8/layout/hierarchy3"/>
    <dgm:cxn modelId="{87A1C92B-CB8B-4378-95A1-293DC4163AE7}" type="presOf" srcId="{C99A536F-17FC-432C-A6CF-597AF60DBF7E}" destId="{A147FFF3-DA86-4529-BF1E-546049CFAC8C}" srcOrd="0" destOrd="0" presId="urn:microsoft.com/office/officeart/2005/8/layout/hierarchy3"/>
    <dgm:cxn modelId="{839ECE36-85D2-4FA0-B6AA-44628B39A452}" srcId="{97FA0C2D-39F0-4280-A9C8-D5BFD4E09BD9}" destId="{613AF284-46A6-48B7-BDDE-06E86BBC5127}" srcOrd="0" destOrd="0" parTransId="{20868797-6729-48DA-9755-BB7CD7D3F03B}" sibTransId="{3B16F49C-5697-4CB9-B7AA-4EAE481BE158}"/>
    <dgm:cxn modelId="{73158139-AA76-4EC1-914D-43D5796A28CB}" srcId="{C5D653AB-FF22-483A-B9D3-DAE78A891697}" destId="{9B237795-6D19-402F-8621-FBA38E59BE61}" srcOrd="1" destOrd="0" parTransId="{BD2D8D71-A164-4D7B-B89B-17C67462C150}" sibTransId="{2B3E13AD-DA0C-4113-8E50-D74C2D2AD91D}"/>
    <dgm:cxn modelId="{9B3C555C-664A-4875-A22C-C413E5C0506C}" srcId="{97FA0C2D-39F0-4280-A9C8-D5BFD4E09BD9}" destId="{2DC89364-7A68-4C46-A0E6-0E46A40A94DF}" srcOrd="1" destOrd="0" parTransId="{E912EE98-BCEF-47C1-970F-7ADFD95F5645}" sibTransId="{C0D5D534-DA46-4122-A71F-C44DBFC129D1}"/>
    <dgm:cxn modelId="{1AED0860-F7E4-43EA-98F7-E055C891103D}" type="presOf" srcId="{C5D653AB-FF22-483A-B9D3-DAE78A891697}" destId="{A36DED34-6CCC-449A-9FCD-C64E90CF3CB5}" srcOrd="1" destOrd="0" presId="urn:microsoft.com/office/officeart/2005/8/layout/hierarchy3"/>
    <dgm:cxn modelId="{00231A44-651F-4F87-83A5-1E218DD1F893}" srcId="{C5D653AB-FF22-483A-B9D3-DAE78A891697}" destId="{9DBF45CB-431E-4DB5-A5AF-19F78CB6C37B}" srcOrd="0" destOrd="0" parTransId="{42D85FE7-63F6-42E1-ACA3-0F3B18ED3BA4}" sibTransId="{3EED141F-0508-4849-ACFB-B45A02EBA586}"/>
    <dgm:cxn modelId="{F5AEF265-684A-42DB-B396-B401900E7EBB}" type="presOf" srcId="{97FA0C2D-39F0-4280-A9C8-D5BFD4E09BD9}" destId="{E73CFEBB-7DC9-406B-8C4B-2515A51D3539}" srcOrd="0" destOrd="0" presId="urn:microsoft.com/office/officeart/2005/8/layout/hierarchy3"/>
    <dgm:cxn modelId="{79EF3149-0869-4DC1-9C91-CD963A1235F2}" type="presOf" srcId="{2DC89364-7A68-4C46-A0E6-0E46A40A94DF}" destId="{9BF65236-DA17-4C7D-8417-423CEF2D1457}" srcOrd="0" destOrd="0" presId="urn:microsoft.com/office/officeart/2005/8/layout/hierarchy3"/>
    <dgm:cxn modelId="{8B655549-8A6C-4BB0-A8D2-D23C208356BF}" type="presOf" srcId="{E912EE98-BCEF-47C1-970F-7ADFD95F5645}" destId="{D133B90B-DD75-401B-93FC-29278B983F2E}" srcOrd="0" destOrd="0" presId="urn:microsoft.com/office/officeart/2005/8/layout/hierarchy3"/>
    <dgm:cxn modelId="{CD3B264B-0EC7-4B2A-A5D9-7323ED41DBF5}" type="presOf" srcId="{BD2D8D71-A164-4D7B-B89B-17C67462C150}" destId="{C5AA15E3-7CD3-435F-AE6C-9AC9D4077B0F}" srcOrd="0" destOrd="0" presId="urn:microsoft.com/office/officeart/2005/8/layout/hierarchy3"/>
    <dgm:cxn modelId="{3F60944F-C3A0-449A-A632-83C9A37FB6EB}" type="presOf" srcId="{9DBF45CB-431E-4DB5-A5AF-19F78CB6C37B}" destId="{77C18AAC-F031-42A8-AED4-A4C8A5A074FD}" srcOrd="0" destOrd="0" presId="urn:microsoft.com/office/officeart/2005/8/layout/hierarchy3"/>
    <dgm:cxn modelId="{BA5A247A-BB84-44B3-A1E0-C977979DD766}" type="presOf" srcId="{393F6DCE-1230-49AB-97D1-F629A92A4135}" destId="{CCC2B2F1-0703-4D66-B415-18FD94CF7D20}" srcOrd="0" destOrd="0" presId="urn:microsoft.com/office/officeart/2005/8/layout/hierarchy3"/>
    <dgm:cxn modelId="{F8494C89-4533-46CE-95C7-1FBC5D11E24A}" srcId="{B96C2059-BCFA-49E9-9B1B-FC8471FE993B}" destId="{F69B3339-544A-46BC-8104-1E72029C03D2}" srcOrd="0" destOrd="0" parTransId="{526D443A-9F88-4E75-9A3E-02D801CBCB18}" sibTransId="{E9FB1468-546E-4EA4-B4CF-99C4E359B54C}"/>
    <dgm:cxn modelId="{4F3DB28D-F7FA-438D-9BB8-44094A5CC726}" type="presOf" srcId="{C5D653AB-FF22-483A-B9D3-DAE78A891697}" destId="{E4431BC1-BDDE-490F-B65F-BA65E7D93D42}" srcOrd="0" destOrd="0" presId="urn:microsoft.com/office/officeart/2005/8/layout/hierarchy3"/>
    <dgm:cxn modelId="{AB4D6290-EC39-4A51-8E90-082A0F2AB31F}" srcId="{C99A536F-17FC-432C-A6CF-597AF60DBF7E}" destId="{C5D653AB-FF22-483A-B9D3-DAE78A891697}" srcOrd="0" destOrd="0" parTransId="{70B08480-065A-47D0-ABF3-61047E73BA61}" sibTransId="{B39B9045-5A5C-42D5-865A-C7C72B4A3365}"/>
    <dgm:cxn modelId="{3E2BEA94-A216-479A-85FB-09A77A1332D7}" type="presOf" srcId="{526D443A-9F88-4E75-9A3E-02D801CBCB18}" destId="{0953EEA6-E0D7-4407-851F-3483DE84F09D}" srcOrd="0" destOrd="0" presId="urn:microsoft.com/office/officeart/2005/8/layout/hierarchy3"/>
    <dgm:cxn modelId="{70DB46A4-3BD0-4275-A715-CB22220A1987}" type="presOf" srcId="{B96C2059-BCFA-49E9-9B1B-FC8471FE993B}" destId="{A5FB41C8-C9C7-4991-938F-2365CFF2471F}" srcOrd="0" destOrd="0" presId="urn:microsoft.com/office/officeart/2005/8/layout/hierarchy3"/>
    <dgm:cxn modelId="{3AFC36A9-B9DB-465F-A74F-871C6E96A5DE}" type="presOf" srcId="{613AF284-46A6-48B7-BDDE-06E86BBC5127}" destId="{89AD5CCB-BF7D-477E-80C3-0BD0CACCEA84}" srcOrd="0" destOrd="0" presId="urn:microsoft.com/office/officeart/2005/8/layout/hierarchy3"/>
    <dgm:cxn modelId="{6BBC96A9-976A-4A56-8E3C-035879D7CD10}" type="presOf" srcId="{F69B3339-544A-46BC-8104-1E72029C03D2}" destId="{F7228CEA-24B6-4349-B00B-0984CC469192}" srcOrd="0" destOrd="0" presId="urn:microsoft.com/office/officeart/2005/8/layout/hierarchy3"/>
    <dgm:cxn modelId="{C1112EAC-411A-4A1C-955F-F8EFD48EA407}" type="presOf" srcId="{9B237795-6D19-402F-8621-FBA38E59BE61}" destId="{61A9A8D4-C92D-4E12-BED0-07873032A1DE}" srcOrd="0" destOrd="0" presId="urn:microsoft.com/office/officeart/2005/8/layout/hierarchy3"/>
    <dgm:cxn modelId="{52E38AB9-80FE-4A27-BB50-436002B77A59}" srcId="{B96C2059-BCFA-49E9-9B1B-FC8471FE993B}" destId="{393F6DCE-1230-49AB-97D1-F629A92A4135}" srcOrd="1" destOrd="0" parTransId="{4948D0DD-4F52-495D-A0C5-8AB6C7632237}" sibTransId="{0D458DDB-FEA5-401B-A7A4-F72E963F1E7A}"/>
    <dgm:cxn modelId="{6E0CC5BA-2FCC-4D33-9DA8-D69D39AC4C5F}" type="presOf" srcId="{4948D0DD-4F52-495D-A0C5-8AB6C7632237}" destId="{DE08C18C-FBC7-4CAE-A379-DD14D0D0D75D}" srcOrd="0" destOrd="0" presId="urn:microsoft.com/office/officeart/2005/8/layout/hierarchy3"/>
    <dgm:cxn modelId="{B6BD9BC2-0655-403A-84EF-D33AA69576E6}" srcId="{C99A536F-17FC-432C-A6CF-597AF60DBF7E}" destId="{B96C2059-BCFA-49E9-9B1B-FC8471FE993B}" srcOrd="2" destOrd="0" parTransId="{D6E009F8-E086-46D4-AAB5-C0721385EC30}" sibTransId="{525F40AA-8BFE-466B-96F5-7BBF15E07385}"/>
    <dgm:cxn modelId="{A53AF1EA-21CB-4B87-BEAD-9FF8D1979DC2}" type="presOf" srcId="{97FA0C2D-39F0-4280-A9C8-D5BFD4E09BD9}" destId="{6D2750A8-E1AA-4F22-AF7D-5E4E628075E7}" srcOrd="1" destOrd="0" presId="urn:microsoft.com/office/officeart/2005/8/layout/hierarchy3"/>
    <dgm:cxn modelId="{5CC6DEED-6FD1-4B6B-9046-508C691F719B}" srcId="{C99A536F-17FC-432C-A6CF-597AF60DBF7E}" destId="{97FA0C2D-39F0-4280-A9C8-D5BFD4E09BD9}" srcOrd="1" destOrd="0" parTransId="{87088623-04BB-440A-85DD-7A390209E58F}" sibTransId="{A98F221B-541C-4F38-A35C-AEA1CC47A7DC}"/>
    <dgm:cxn modelId="{6963A1E3-3D4A-4BFB-BCF7-48F67809538C}" type="presParOf" srcId="{A147FFF3-DA86-4529-BF1E-546049CFAC8C}" destId="{EB6787E0-8980-45A9-8912-A3BC700D18E0}" srcOrd="0" destOrd="0" presId="urn:microsoft.com/office/officeart/2005/8/layout/hierarchy3"/>
    <dgm:cxn modelId="{079879DC-F09E-4D9A-8185-ED1B8F746C62}" type="presParOf" srcId="{EB6787E0-8980-45A9-8912-A3BC700D18E0}" destId="{462D4518-ED59-4DED-A349-B85BFF7EA9BE}" srcOrd="0" destOrd="0" presId="urn:microsoft.com/office/officeart/2005/8/layout/hierarchy3"/>
    <dgm:cxn modelId="{14AD7F42-66AE-4C67-9AC4-9C142B8BFA56}" type="presParOf" srcId="{462D4518-ED59-4DED-A349-B85BFF7EA9BE}" destId="{E4431BC1-BDDE-490F-B65F-BA65E7D93D42}" srcOrd="0" destOrd="0" presId="urn:microsoft.com/office/officeart/2005/8/layout/hierarchy3"/>
    <dgm:cxn modelId="{A6CF1601-6852-4A33-892F-6B572FD4659B}" type="presParOf" srcId="{462D4518-ED59-4DED-A349-B85BFF7EA9BE}" destId="{A36DED34-6CCC-449A-9FCD-C64E90CF3CB5}" srcOrd="1" destOrd="0" presId="urn:microsoft.com/office/officeart/2005/8/layout/hierarchy3"/>
    <dgm:cxn modelId="{29C5FC2B-39AE-47D5-B60C-8A28C4F07AE6}" type="presParOf" srcId="{EB6787E0-8980-45A9-8912-A3BC700D18E0}" destId="{E9DC1BA7-9BEC-446D-84E0-B217F3CD1438}" srcOrd="1" destOrd="0" presId="urn:microsoft.com/office/officeart/2005/8/layout/hierarchy3"/>
    <dgm:cxn modelId="{8B25607C-29EF-40A6-A392-2F1A8F8939D5}" type="presParOf" srcId="{E9DC1BA7-9BEC-446D-84E0-B217F3CD1438}" destId="{08F7D481-EEE0-4D70-B342-78E70CB4D92F}" srcOrd="0" destOrd="0" presId="urn:microsoft.com/office/officeart/2005/8/layout/hierarchy3"/>
    <dgm:cxn modelId="{D49B2B29-4343-4641-AB22-B118C20B46B7}" type="presParOf" srcId="{E9DC1BA7-9BEC-446D-84E0-B217F3CD1438}" destId="{77C18AAC-F031-42A8-AED4-A4C8A5A074FD}" srcOrd="1" destOrd="0" presId="urn:microsoft.com/office/officeart/2005/8/layout/hierarchy3"/>
    <dgm:cxn modelId="{15D30041-893B-4837-9C32-FAA276685B4E}" type="presParOf" srcId="{E9DC1BA7-9BEC-446D-84E0-B217F3CD1438}" destId="{C5AA15E3-7CD3-435F-AE6C-9AC9D4077B0F}" srcOrd="2" destOrd="0" presId="urn:microsoft.com/office/officeart/2005/8/layout/hierarchy3"/>
    <dgm:cxn modelId="{F8BF5FE5-49E2-4D6D-BEF4-D271AA0E8BBA}" type="presParOf" srcId="{E9DC1BA7-9BEC-446D-84E0-B217F3CD1438}" destId="{61A9A8D4-C92D-4E12-BED0-07873032A1DE}" srcOrd="3" destOrd="0" presId="urn:microsoft.com/office/officeart/2005/8/layout/hierarchy3"/>
    <dgm:cxn modelId="{D1FF4843-272E-49E3-B887-500B9E6DABF5}" type="presParOf" srcId="{A147FFF3-DA86-4529-BF1E-546049CFAC8C}" destId="{D35702CD-2EC3-4AD9-9ECC-680D95ACDB41}" srcOrd="1" destOrd="0" presId="urn:microsoft.com/office/officeart/2005/8/layout/hierarchy3"/>
    <dgm:cxn modelId="{F93C7D52-AE28-44B5-9F10-F78A9314D7CC}" type="presParOf" srcId="{D35702CD-2EC3-4AD9-9ECC-680D95ACDB41}" destId="{46E2C3B7-E6B9-47C1-A863-2C692E0FA44C}" srcOrd="0" destOrd="0" presId="urn:microsoft.com/office/officeart/2005/8/layout/hierarchy3"/>
    <dgm:cxn modelId="{647DF906-3F26-48CC-A512-2FFE8C51A8E5}" type="presParOf" srcId="{46E2C3B7-E6B9-47C1-A863-2C692E0FA44C}" destId="{E73CFEBB-7DC9-406B-8C4B-2515A51D3539}" srcOrd="0" destOrd="0" presId="urn:microsoft.com/office/officeart/2005/8/layout/hierarchy3"/>
    <dgm:cxn modelId="{8E4D3563-9053-43FE-A523-3A90C0022EE3}" type="presParOf" srcId="{46E2C3B7-E6B9-47C1-A863-2C692E0FA44C}" destId="{6D2750A8-E1AA-4F22-AF7D-5E4E628075E7}" srcOrd="1" destOrd="0" presId="urn:microsoft.com/office/officeart/2005/8/layout/hierarchy3"/>
    <dgm:cxn modelId="{A0BCA2E9-5F90-4EA0-8291-9225DB10C624}" type="presParOf" srcId="{D35702CD-2EC3-4AD9-9ECC-680D95ACDB41}" destId="{00AEE370-E1F1-4685-9F94-1D7518804B09}" srcOrd="1" destOrd="0" presId="urn:microsoft.com/office/officeart/2005/8/layout/hierarchy3"/>
    <dgm:cxn modelId="{23C023E6-7A25-4864-AA49-7E7DFF089B04}" type="presParOf" srcId="{00AEE370-E1F1-4685-9F94-1D7518804B09}" destId="{6779A08A-9A09-4799-A73C-EBF64C59FF6D}" srcOrd="0" destOrd="0" presId="urn:microsoft.com/office/officeart/2005/8/layout/hierarchy3"/>
    <dgm:cxn modelId="{BE471991-57D9-41C6-882A-6295422FE4A9}" type="presParOf" srcId="{00AEE370-E1F1-4685-9F94-1D7518804B09}" destId="{89AD5CCB-BF7D-477E-80C3-0BD0CACCEA84}" srcOrd="1" destOrd="0" presId="urn:microsoft.com/office/officeart/2005/8/layout/hierarchy3"/>
    <dgm:cxn modelId="{F1F7F332-30D8-41D3-A173-C71A7FD019C7}" type="presParOf" srcId="{00AEE370-E1F1-4685-9F94-1D7518804B09}" destId="{D133B90B-DD75-401B-93FC-29278B983F2E}" srcOrd="2" destOrd="0" presId="urn:microsoft.com/office/officeart/2005/8/layout/hierarchy3"/>
    <dgm:cxn modelId="{5F2A9C79-9D2B-4781-911B-D063226D4F62}" type="presParOf" srcId="{00AEE370-E1F1-4685-9F94-1D7518804B09}" destId="{9BF65236-DA17-4C7D-8417-423CEF2D1457}" srcOrd="3" destOrd="0" presId="urn:microsoft.com/office/officeart/2005/8/layout/hierarchy3"/>
    <dgm:cxn modelId="{07050132-9C4E-4C01-8694-4FC5EAF3D59D}" type="presParOf" srcId="{A147FFF3-DA86-4529-BF1E-546049CFAC8C}" destId="{27B6213B-3288-404D-96E0-19CAB9E9357A}" srcOrd="2" destOrd="0" presId="urn:microsoft.com/office/officeart/2005/8/layout/hierarchy3"/>
    <dgm:cxn modelId="{0587F109-D9E3-46B3-B99A-204EF1F3B034}" type="presParOf" srcId="{27B6213B-3288-404D-96E0-19CAB9E9357A}" destId="{FCFC1062-9204-423F-8E87-144859545F1E}" srcOrd="0" destOrd="0" presId="urn:microsoft.com/office/officeart/2005/8/layout/hierarchy3"/>
    <dgm:cxn modelId="{9271315A-BC42-42CA-9C3C-D2B8CC769C73}" type="presParOf" srcId="{FCFC1062-9204-423F-8E87-144859545F1E}" destId="{A5FB41C8-C9C7-4991-938F-2365CFF2471F}" srcOrd="0" destOrd="0" presId="urn:microsoft.com/office/officeart/2005/8/layout/hierarchy3"/>
    <dgm:cxn modelId="{A986C4C2-8ADD-4814-84B4-D77678DD98B3}" type="presParOf" srcId="{FCFC1062-9204-423F-8E87-144859545F1E}" destId="{BF3AD618-5562-4673-9B0E-98AA19D82BAC}" srcOrd="1" destOrd="0" presId="urn:microsoft.com/office/officeart/2005/8/layout/hierarchy3"/>
    <dgm:cxn modelId="{5D143D03-DCB0-4054-A6D9-B081873E72AF}" type="presParOf" srcId="{27B6213B-3288-404D-96E0-19CAB9E9357A}" destId="{657494A7-457D-46CE-9DED-4DBE17489C1D}" srcOrd="1" destOrd="0" presId="urn:microsoft.com/office/officeart/2005/8/layout/hierarchy3"/>
    <dgm:cxn modelId="{0507A8BE-5D16-4C8D-8087-7AB829EF1BF2}" type="presParOf" srcId="{657494A7-457D-46CE-9DED-4DBE17489C1D}" destId="{0953EEA6-E0D7-4407-851F-3483DE84F09D}" srcOrd="0" destOrd="0" presId="urn:microsoft.com/office/officeart/2005/8/layout/hierarchy3"/>
    <dgm:cxn modelId="{49F7FAE3-FC4C-4830-9322-1C21604ACB41}" type="presParOf" srcId="{657494A7-457D-46CE-9DED-4DBE17489C1D}" destId="{F7228CEA-24B6-4349-B00B-0984CC469192}" srcOrd="1" destOrd="0" presId="urn:microsoft.com/office/officeart/2005/8/layout/hierarchy3"/>
    <dgm:cxn modelId="{994553C4-5784-47D1-A3ED-FCC1FFC1F702}" type="presParOf" srcId="{657494A7-457D-46CE-9DED-4DBE17489C1D}" destId="{DE08C18C-FBC7-4CAE-A379-DD14D0D0D75D}" srcOrd="2" destOrd="0" presId="urn:microsoft.com/office/officeart/2005/8/layout/hierarchy3"/>
    <dgm:cxn modelId="{A1600281-58BF-4A9E-9BB8-8F85258AB587}" type="presParOf" srcId="{657494A7-457D-46CE-9DED-4DBE17489C1D}" destId="{CCC2B2F1-0703-4D66-B415-18FD94CF7D20}"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6CBB949-048D-4538-B547-C44C4A6017CF}"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IE"/>
        </a:p>
      </dgm:t>
    </dgm:pt>
    <dgm:pt modelId="{B5096C63-4942-4EF2-90ED-60F88C940AA4}">
      <dgm:prSet phldrT="[Text]"/>
      <dgm:spPr>
        <a:solidFill>
          <a:srgbClr val="0078D4"/>
        </a:solidFill>
      </dgm:spPr>
      <dgm:t>
        <a:bodyPr/>
        <a:lstStyle/>
        <a:p>
          <a:r>
            <a:rPr lang="en-IE" dirty="0"/>
            <a:t>Consumption</a:t>
          </a:r>
        </a:p>
      </dgm:t>
    </dgm:pt>
    <dgm:pt modelId="{B5AACDA6-43E0-4722-BADC-C22164F6748C}" type="parTrans" cxnId="{6B380155-9D1F-4983-A989-97D4B3C66036}">
      <dgm:prSet/>
      <dgm:spPr/>
      <dgm:t>
        <a:bodyPr/>
        <a:lstStyle/>
        <a:p>
          <a:endParaRPr lang="en-IE"/>
        </a:p>
      </dgm:t>
    </dgm:pt>
    <dgm:pt modelId="{C8798795-84DC-41EF-8DAB-7F3A126089FC}" type="sibTrans" cxnId="{6B380155-9D1F-4983-A989-97D4B3C66036}">
      <dgm:prSet/>
      <dgm:spPr/>
      <dgm:t>
        <a:bodyPr/>
        <a:lstStyle/>
        <a:p>
          <a:endParaRPr lang="en-IE"/>
        </a:p>
      </dgm:t>
    </dgm:pt>
    <dgm:pt modelId="{D3124D6F-E66A-44E2-B64C-D9E6A3CB2972}">
      <dgm:prSet phldrT="[Text]"/>
      <dgm:spPr>
        <a:solidFill>
          <a:srgbClr val="E6E6E6"/>
        </a:solidFill>
      </dgm:spPr>
      <dgm:t>
        <a:bodyPr/>
        <a:lstStyle/>
        <a:p>
          <a:r>
            <a:rPr lang="en-IE" dirty="0">
              <a:solidFill>
                <a:schemeClr val="bg1"/>
              </a:solidFill>
            </a:rPr>
            <a:t>Pay per use</a:t>
          </a:r>
        </a:p>
      </dgm:t>
    </dgm:pt>
    <dgm:pt modelId="{87DEAE7E-A5C4-4AE7-AB08-DAED61EB9086}" type="parTrans" cxnId="{1D0F5E18-A3FB-4BFB-95A1-4BC94C72546E}">
      <dgm:prSet/>
      <dgm:spPr/>
      <dgm:t>
        <a:bodyPr/>
        <a:lstStyle/>
        <a:p>
          <a:endParaRPr lang="en-IE"/>
        </a:p>
      </dgm:t>
    </dgm:pt>
    <dgm:pt modelId="{D094D0E1-F3D8-4CDB-8912-FA22E1057ABC}" type="sibTrans" cxnId="{1D0F5E18-A3FB-4BFB-95A1-4BC94C72546E}">
      <dgm:prSet/>
      <dgm:spPr/>
      <dgm:t>
        <a:bodyPr/>
        <a:lstStyle/>
        <a:p>
          <a:endParaRPr lang="en-IE"/>
        </a:p>
      </dgm:t>
    </dgm:pt>
    <dgm:pt modelId="{74CA62C2-A08F-4D96-8383-8F0A7D9871A1}">
      <dgm:prSet phldrT="[Text]"/>
      <dgm:spPr>
        <a:solidFill>
          <a:srgbClr val="E6E6E6"/>
        </a:solidFill>
      </dgm:spPr>
      <dgm:t>
        <a:bodyPr/>
        <a:lstStyle/>
        <a:p>
          <a:r>
            <a:rPr lang="en-IE" dirty="0" err="1">
              <a:solidFill>
                <a:schemeClr val="bg1"/>
              </a:solidFill>
            </a:rPr>
            <a:t>Autoscale</a:t>
          </a:r>
          <a:endParaRPr lang="en-IE" dirty="0">
            <a:solidFill>
              <a:schemeClr val="bg1"/>
            </a:solidFill>
          </a:endParaRPr>
        </a:p>
      </dgm:t>
    </dgm:pt>
    <dgm:pt modelId="{56AA4767-5597-4F22-95D1-5184DF8AE28D}" type="parTrans" cxnId="{CE5CC944-8D2B-4D60-A965-D19E005FC2C8}">
      <dgm:prSet/>
      <dgm:spPr/>
      <dgm:t>
        <a:bodyPr/>
        <a:lstStyle/>
        <a:p>
          <a:endParaRPr lang="en-IE"/>
        </a:p>
      </dgm:t>
    </dgm:pt>
    <dgm:pt modelId="{70F864D0-D76C-4D84-A1CD-036075E69ED5}" type="sibTrans" cxnId="{CE5CC944-8D2B-4D60-A965-D19E005FC2C8}">
      <dgm:prSet/>
      <dgm:spPr/>
      <dgm:t>
        <a:bodyPr/>
        <a:lstStyle/>
        <a:p>
          <a:endParaRPr lang="en-IE"/>
        </a:p>
      </dgm:t>
    </dgm:pt>
    <dgm:pt modelId="{1610A138-371C-4140-B34C-72223E4CBC0E}">
      <dgm:prSet phldrT="[Text]"/>
      <dgm:spPr>
        <a:solidFill>
          <a:srgbClr val="0078D4"/>
        </a:solidFill>
      </dgm:spPr>
      <dgm:t>
        <a:bodyPr/>
        <a:lstStyle/>
        <a:p>
          <a:r>
            <a:rPr lang="en-IE" dirty="0"/>
            <a:t>Premium</a:t>
          </a:r>
        </a:p>
      </dgm:t>
    </dgm:pt>
    <dgm:pt modelId="{19061A55-3105-4E95-8039-57D34F0860D9}" type="parTrans" cxnId="{4F066C8E-F98C-4942-AC29-BF4B2ABB98B7}">
      <dgm:prSet/>
      <dgm:spPr/>
      <dgm:t>
        <a:bodyPr/>
        <a:lstStyle/>
        <a:p>
          <a:endParaRPr lang="en-IE"/>
        </a:p>
      </dgm:t>
    </dgm:pt>
    <dgm:pt modelId="{8C61B1A8-15B9-415F-8D19-67821C598283}" type="sibTrans" cxnId="{4F066C8E-F98C-4942-AC29-BF4B2ABB98B7}">
      <dgm:prSet/>
      <dgm:spPr/>
      <dgm:t>
        <a:bodyPr/>
        <a:lstStyle/>
        <a:p>
          <a:endParaRPr lang="en-IE"/>
        </a:p>
      </dgm:t>
    </dgm:pt>
    <dgm:pt modelId="{49D699F4-FD56-4437-B564-7FDABFE06D3F}">
      <dgm:prSet phldrT="[Text]"/>
      <dgm:spPr>
        <a:solidFill>
          <a:srgbClr val="E6E6E6"/>
        </a:solidFill>
      </dgm:spPr>
      <dgm:t>
        <a:bodyPr/>
        <a:lstStyle/>
        <a:p>
          <a:r>
            <a:rPr lang="en-IE" dirty="0">
              <a:solidFill>
                <a:schemeClr val="bg1"/>
              </a:solidFill>
            </a:rPr>
            <a:t>Pay per use</a:t>
          </a:r>
        </a:p>
      </dgm:t>
    </dgm:pt>
    <dgm:pt modelId="{88827898-5EB4-4BB7-A698-C3C3A0F0EBD3}" type="parTrans" cxnId="{7C09C458-B942-4C25-A0D6-DB53F4E0B1C9}">
      <dgm:prSet/>
      <dgm:spPr/>
      <dgm:t>
        <a:bodyPr/>
        <a:lstStyle/>
        <a:p>
          <a:endParaRPr lang="en-IE"/>
        </a:p>
      </dgm:t>
    </dgm:pt>
    <dgm:pt modelId="{0D3AEB7A-0088-4D8B-B74C-F23CEBF851E5}" type="sibTrans" cxnId="{7C09C458-B942-4C25-A0D6-DB53F4E0B1C9}">
      <dgm:prSet/>
      <dgm:spPr/>
      <dgm:t>
        <a:bodyPr/>
        <a:lstStyle/>
        <a:p>
          <a:endParaRPr lang="en-IE"/>
        </a:p>
      </dgm:t>
    </dgm:pt>
    <dgm:pt modelId="{719B0A8C-7C48-4107-AC57-4ED2E134A2E0}">
      <dgm:prSet phldrT="[Text]"/>
      <dgm:spPr>
        <a:solidFill>
          <a:srgbClr val="E6E6E6"/>
        </a:solidFill>
      </dgm:spPr>
      <dgm:t>
        <a:bodyPr/>
        <a:lstStyle/>
        <a:p>
          <a:r>
            <a:rPr lang="en-IE" dirty="0">
              <a:solidFill>
                <a:schemeClr val="bg1"/>
              </a:solidFill>
            </a:rPr>
            <a:t>Higher usage</a:t>
          </a:r>
        </a:p>
      </dgm:t>
    </dgm:pt>
    <dgm:pt modelId="{19581EF3-1A9A-4FE7-8C5C-5895F24B1269}" type="parTrans" cxnId="{9856F0A6-3F9E-4E37-AA57-DE8BF2F77443}">
      <dgm:prSet/>
      <dgm:spPr/>
      <dgm:t>
        <a:bodyPr/>
        <a:lstStyle/>
        <a:p>
          <a:endParaRPr lang="en-IE"/>
        </a:p>
      </dgm:t>
    </dgm:pt>
    <dgm:pt modelId="{2C0EEE22-99E0-4AAE-9471-6D0138A7A200}" type="sibTrans" cxnId="{9856F0A6-3F9E-4E37-AA57-DE8BF2F77443}">
      <dgm:prSet/>
      <dgm:spPr/>
      <dgm:t>
        <a:bodyPr/>
        <a:lstStyle/>
        <a:p>
          <a:endParaRPr lang="en-IE"/>
        </a:p>
      </dgm:t>
    </dgm:pt>
    <dgm:pt modelId="{70A900AA-B1C5-43EC-A460-D2B9FBA51B8A}">
      <dgm:prSet phldrT="[Text]"/>
      <dgm:spPr>
        <a:solidFill>
          <a:srgbClr val="0078D4"/>
        </a:solidFill>
      </dgm:spPr>
      <dgm:t>
        <a:bodyPr/>
        <a:lstStyle/>
        <a:p>
          <a:r>
            <a:rPr lang="en-IE" dirty="0"/>
            <a:t>Dedicated</a:t>
          </a:r>
        </a:p>
      </dgm:t>
    </dgm:pt>
    <dgm:pt modelId="{C3768463-13BE-4E60-A8A8-34176DBF7A22}" type="parTrans" cxnId="{2067E603-FBED-4D5A-BFB9-F30F17A65028}">
      <dgm:prSet/>
      <dgm:spPr/>
      <dgm:t>
        <a:bodyPr/>
        <a:lstStyle/>
        <a:p>
          <a:endParaRPr lang="en-IE"/>
        </a:p>
      </dgm:t>
    </dgm:pt>
    <dgm:pt modelId="{141E7495-7BEF-42B3-8A23-E7B5CAC072A5}" type="sibTrans" cxnId="{2067E603-FBED-4D5A-BFB9-F30F17A65028}">
      <dgm:prSet/>
      <dgm:spPr/>
      <dgm:t>
        <a:bodyPr/>
        <a:lstStyle/>
        <a:p>
          <a:endParaRPr lang="en-IE"/>
        </a:p>
      </dgm:t>
    </dgm:pt>
    <dgm:pt modelId="{AD46BDAD-B6DA-4DDE-8555-57EF61F7B93B}">
      <dgm:prSet phldrT="[Text]"/>
      <dgm:spPr>
        <a:solidFill>
          <a:srgbClr val="E6E6E6"/>
        </a:solidFill>
      </dgm:spPr>
      <dgm:t>
        <a:bodyPr/>
        <a:lstStyle/>
        <a:p>
          <a:r>
            <a:rPr lang="en-IE" dirty="0">
              <a:solidFill>
                <a:schemeClr val="bg1"/>
              </a:solidFill>
            </a:rPr>
            <a:t>Dedicated Compute</a:t>
          </a:r>
        </a:p>
      </dgm:t>
    </dgm:pt>
    <dgm:pt modelId="{E9D611B1-162F-4706-B3C6-95D8068199F6}" type="parTrans" cxnId="{ED29B77B-81BD-47E0-9750-71E36597C293}">
      <dgm:prSet/>
      <dgm:spPr/>
      <dgm:t>
        <a:bodyPr/>
        <a:lstStyle/>
        <a:p>
          <a:endParaRPr lang="en-IE"/>
        </a:p>
      </dgm:t>
    </dgm:pt>
    <dgm:pt modelId="{45E1CCB9-B795-41E9-A3FA-15913E536F94}" type="sibTrans" cxnId="{ED29B77B-81BD-47E0-9750-71E36597C293}">
      <dgm:prSet/>
      <dgm:spPr/>
      <dgm:t>
        <a:bodyPr/>
        <a:lstStyle/>
        <a:p>
          <a:endParaRPr lang="en-IE"/>
        </a:p>
      </dgm:t>
    </dgm:pt>
    <dgm:pt modelId="{460F2185-2D63-4D77-81E2-B309DC8042B9}">
      <dgm:prSet phldrT="[Text]"/>
      <dgm:spPr>
        <a:solidFill>
          <a:srgbClr val="E6E6E6"/>
        </a:solidFill>
      </dgm:spPr>
      <dgm:t>
        <a:bodyPr/>
        <a:lstStyle/>
        <a:p>
          <a:r>
            <a:rPr lang="en-IE" dirty="0">
              <a:solidFill>
                <a:schemeClr val="bg1"/>
              </a:solidFill>
            </a:rPr>
            <a:t>User Scale</a:t>
          </a:r>
        </a:p>
      </dgm:t>
    </dgm:pt>
    <dgm:pt modelId="{7AE088C9-B803-4AA7-975C-264BD05C8A4A}" type="parTrans" cxnId="{4D344311-EEA0-4980-A34A-345C7BDFDF50}">
      <dgm:prSet/>
      <dgm:spPr/>
      <dgm:t>
        <a:bodyPr/>
        <a:lstStyle/>
        <a:p>
          <a:endParaRPr lang="en-IE"/>
        </a:p>
      </dgm:t>
    </dgm:pt>
    <dgm:pt modelId="{AF363857-3838-435C-8D76-9016D0767EE8}" type="sibTrans" cxnId="{4D344311-EEA0-4980-A34A-345C7BDFDF50}">
      <dgm:prSet/>
      <dgm:spPr/>
      <dgm:t>
        <a:bodyPr/>
        <a:lstStyle/>
        <a:p>
          <a:endParaRPr lang="en-IE"/>
        </a:p>
      </dgm:t>
    </dgm:pt>
    <dgm:pt modelId="{A1F3D717-5BCF-44FC-84E0-D488DD343832}">
      <dgm:prSet phldrT="[Text]"/>
      <dgm:spPr>
        <a:solidFill>
          <a:srgbClr val="E6E6E6"/>
        </a:solidFill>
      </dgm:spPr>
      <dgm:t>
        <a:bodyPr/>
        <a:lstStyle/>
        <a:p>
          <a:r>
            <a:rPr lang="en-IE" dirty="0">
              <a:solidFill>
                <a:schemeClr val="bg1"/>
              </a:solidFill>
            </a:rPr>
            <a:t>Low usage</a:t>
          </a:r>
        </a:p>
      </dgm:t>
    </dgm:pt>
    <dgm:pt modelId="{5C82E885-8463-4009-B0AA-CC31D00D254F}" type="parTrans" cxnId="{4A053B21-2B5C-4532-B13A-538D539339BE}">
      <dgm:prSet/>
      <dgm:spPr/>
      <dgm:t>
        <a:bodyPr/>
        <a:lstStyle/>
        <a:p>
          <a:endParaRPr lang="en-IE"/>
        </a:p>
      </dgm:t>
    </dgm:pt>
    <dgm:pt modelId="{AB720783-1570-4E9B-89B0-09EAF0CD394C}" type="sibTrans" cxnId="{4A053B21-2B5C-4532-B13A-538D539339BE}">
      <dgm:prSet/>
      <dgm:spPr/>
      <dgm:t>
        <a:bodyPr/>
        <a:lstStyle/>
        <a:p>
          <a:endParaRPr lang="en-IE"/>
        </a:p>
      </dgm:t>
    </dgm:pt>
    <dgm:pt modelId="{5B7FC9A1-EEE1-4BFC-BC5E-612784ACE760}">
      <dgm:prSet phldrT="[Text]"/>
      <dgm:spPr>
        <a:solidFill>
          <a:srgbClr val="E6E6E6"/>
        </a:solidFill>
      </dgm:spPr>
      <dgm:t>
        <a:bodyPr/>
        <a:lstStyle/>
        <a:p>
          <a:r>
            <a:rPr lang="en-IE" dirty="0">
              <a:solidFill>
                <a:schemeClr val="bg1"/>
              </a:solidFill>
            </a:rPr>
            <a:t>Prewarm instances</a:t>
          </a:r>
        </a:p>
      </dgm:t>
    </dgm:pt>
    <dgm:pt modelId="{491FD707-2961-4907-B31B-110AAACCF060}" type="parTrans" cxnId="{78CAAAB0-D560-4F91-9E5B-28FB4DB967EB}">
      <dgm:prSet/>
      <dgm:spPr/>
      <dgm:t>
        <a:bodyPr/>
        <a:lstStyle/>
        <a:p>
          <a:endParaRPr lang="en-IE"/>
        </a:p>
      </dgm:t>
    </dgm:pt>
    <dgm:pt modelId="{7A089FF6-C67F-4FBE-8F44-5BBA5482D3C8}" type="sibTrans" cxnId="{78CAAAB0-D560-4F91-9E5B-28FB4DB967EB}">
      <dgm:prSet/>
      <dgm:spPr/>
      <dgm:t>
        <a:bodyPr/>
        <a:lstStyle/>
        <a:p>
          <a:endParaRPr lang="en-IE"/>
        </a:p>
      </dgm:t>
    </dgm:pt>
    <dgm:pt modelId="{35684308-1CE7-4FC4-BB76-B5468419A903}">
      <dgm:prSet phldrT="[Text]"/>
      <dgm:spPr>
        <a:solidFill>
          <a:srgbClr val="E6E6E6"/>
        </a:solidFill>
      </dgm:spPr>
      <dgm:t>
        <a:bodyPr/>
        <a:lstStyle/>
        <a:p>
          <a:r>
            <a:rPr lang="en-IE" dirty="0" err="1">
              <a:solidFill>
                <a:schemeClr val="bg1"/>
              </a:solidFill>
            </a:rPr>
            <a:t>Autoscale</a:t>
          </a:r>
          <a:endParaRPr lang="en-IE" dirty="0">
            <a:solidFill>
              <a:schemeClr val="bg1"/>
            </a:solidFill>
          </a:endParaRPr>
        </a:p>
      </dgm:t>
    </dgm:pt>
    <dgm:pt modelId="{31D25734-30E2-4EB2-AC2A-0245B91F467C}" type="parTrans" cxnId="{505B7581-45D8-4124-BC87-68F5AB2F2ABA}">
      <dgm:prSet/>
      <dgm:spPr/>
      <dgm:t>
        <a:bodyPr/>
        <a:lstStyle/>
        <a:p>
          <a:endParaRPr lang="en-IE"/>
        </a:p>
      </dgm:t>
    </dgm:pt>
    <dgm:pt modelId="{459B3FF9-68C5-4484-8453-A061731E2DC0}" type="sibTrans" cxnId="{505B7581-45D8-4124-BC87-68F5AB2F2ABA}">
      <dgm:prSet/>
      <dgm:spPr/>
      <dgm:t>
        <a:bodyPr/>
        <a:lstStyle/>
        <a:p>
          <a:endParaRPr lang="en-IE"/>
        </a:p>
      </dgm:t>
    </dgm:pt>
    <dgm:pt modelId="{38900167-CCB4-4A54-B15B-95EB51EBB18B}" type="pres">
      <dgm:prSet presAssocID="{E6CBB949-048D-4538-B547-C44C4A6017CF}" presName="theList" presStyleCnt="0">
        <dgm:presLayoutVars>
          <dgm:dir/>
          <dgm:animLvl val="lvl"/>
          <dgm:resizeHandles val="exact"/>
        </dgm:presLayoutVars>
      </dgm:prSet>
      <dgm:spPr/>
    </dgm:pt>
    <dgm:pt modelId="{DA2A69BC-437F-4D7D-A20D-BB7FC87C1F8C}" type="pres">
      <dgm:prSet presAssocID="{B5096C63-4942-4EF2-90ED-60F88C940AA4}" presName="compNode" presStyleCnt="0"/>
      <dgm:spPr/>
    </dgm:pt>
    <dgm:pt modelId="{FAE19A7F-DFD2-40BE-AB26-013117A56DA9}" type="pres">
      <dgm:prSet presAssocID="{B5096C63-4942-4EF2-90ED-60F88C940AA4}" presName="aNode" presStyleLbl="bgShp" presStyleIdx="0" presStyleCnt="3"/>
      <dgm:spPr/>
    </dgm:pt>
    <dgm:pt modelId="{6D946B4E-B6F4-4758-A28D-20229C20A500}" type="pres">
      <dgm:prSet presAssocID="{B5096C63-4942-4EF2-90ED-60F88C940AA4}" presName="textNode" presStyleLbl="bgShp" presStyleIdx="0" presStyleCnt="3"/>
      <dgm:spPr/>
    </dgm:pt>
    <dgm:pt modelId="{A71237D1-6766-485C-92B4-27F66A8BB520}" type="pres">
      <dgm:prSet presAssocID="{B5096C63-4942-4EF2-90ED-60F88C940AA4}" presName="compChildNode" presStyleCnt="0"/>
      <dgm:spPr/>
    </dgm:pt>
    <dgm:pt modelId="{039219A4-A75C-4C2C-B7D0-A33329607948}" type="pres">
      <dgm:prSet presAssocID="{B5096C63-4942-4EF2-90ED-60F88C940AA4}" presName="theInnerList" presStyleCnt="0"/>
      <dgm:spPr/>
    </dgm:pt>
    <dgm:pt modelId="{B1D61D89-2DCF-47AC-B174-405498139192}" type="pres">
      <dgm:prSet presAssocID="{D3124D6F-E66A-44E2-B64C-D9E6A3CB2972}" presName="childNode" presStyleLbl="node1" presStyleIdx="0" presStyleCnt="9">
        <dgm:presLayoutVars>
          <dgm:bulletEnabled val="1"/>
        </dgm:presLayoutVars>
      </dgm:prSet>
      <dgm:spPr/>
    </dgm:pt>
    <dgm:pt modelId="{F5E8259B-5AFD-4280-BF07-5DC5B1DAD286}" type="pres">
      <dgm:prSet presAssocID="{D3124D6F-E66A-44E2-B64C-D9E6A3CB2972}" presName="aSpace2" presStyleCnt="0"/>
      <dgm:spPr/>
    </dgm:pt>
    <dgm:pt modelId="{1C562D00-C6C9-4B2C-A633-01144B79E4FF}" type="pres">
      <dgm:prSet presAssocID="{74CA62C2-A08F-4D96-8383-8F0A7D9871A1}" presName="childNode" presStyleLbl="node1" presStyleIdx="1" presStyleCnt="9">
        <dgm:presLayoutVars>
          <dgm:bulletEnabled val="1"/>
        </dgm:presLayoutVars>
      </dgm:prSet>
      <dgm:spPr/>
    </dgm:pt>
    <dgm:pt modelId="{4566392A-CE9F-4677-83CD-C8D8B52386AD}" type="pres">
      <dgm:prSet presAssocID="{74CA62C2-A08F-4D96-8383-8F0A7D9871A1}" presName="aSpace2" presStyleCnt="0"/>
      <dgm:spPr/>
    </dgm:pt>
    <dgm:pt modelId="{827C6B38-947B-46A0-89F1-BD5A8CA824D7}" type="pres">
      <dgm:prSet presAssocID="{A1F3D717-5BCF-44FC-84E0-D488DD343832}" presName="childNode" presStyleLbl="node1" presStyleIdx="2" presStyleCnt="9">
        <dgm:presLayoutVars>
          <dgm:bulletEnabled val="1"/>
        </dgm:presLayoutVars>
      </dgm:prSet>
      <dgm:spPr/>
    </dgm:pt>
    <dgm:pt modelId="{3415133B-836D-4349-965E-DB05AE2EE18E}" type="pres">
      <dgm:prSet presAssocID="{B5096C63-4942-4EF2-90ED-60F88C940AA4}" presName="aSpace" presStyleCnt="0"/>
      <dgm:spPr/>
    </dgm:pt>
    <dgm:pt modelId="{67E63113-AF6E-45C4-B1D3-9C8DB0773C0D}" type="pres">
      <dgm:prSet presAssocID="{1610A138-371C-4140-B34C-72223E4CBC0E}" presName="compNode" presStyleCnt="0"/>
      <dgm:spPr/>
    </dgm:pt>
    <dgm:pt modelId="{58807BF7-A715-4BEF-ACBF-4040D9EE188E}" type="pres">
      <dgm:prSet presAssocID="{1610A138-371C-4140-B34C-72223E4CBC0E}" presName="aNode" presStyleLbl="bgShp" presStyleIdx="1" presStyleCnt="3"/>
      <dgm:spPr/>
    </dgm:pt>
    <dgm:pt modelId="{AA8D7E1C-3F92-455F-9E52-1EC0E876AA22}" type="pres">
      <dgm:prSet presAssocID="{1610A138-371C-4140-B34C-72223E4CBC0E}" presName="textNode" presStyleLbl="bgShp" presStyleIdx="1" presStyleCnt="3"/>
      <dgm:spPr/>
    </dgm:pt>
    <dgm:pt modelId="{04DDF4C3-1E44-4AC5-98E3-ECFCBE485D5D}" type="pres">
      <dgm:prSet presAssocID="{1610A138-371C-4140-B34C-72223E4CBC0E}" presName="compChildNode" presStyleCnt="0"/>
      <dgm:spPr/>
    </dgm:pt>
    <dgm:pt modelId="{45698FE6-2BF1-4471-9A64-F099E86E9F3C}" type="pres">
      <dgm:prSet presAssocID="{1610A138-371C-4140-B34C-72223E4CBC0E}" presName="theInnerList" presStyleCnt="0"/>
      <dgm:spPr/>
    </dgm:pt>
    <dgm:pt modelId="{4675DECD-9AC8-4DBD-BBA6-FAB104AB63ED}" type="pres">
      <dgm:prSet presAssocID="{49D699F4-FD56-4437-B564-7FDABFE06D3F}" presName="childNode" presStyleLbl="node1" presStyleIdx="3" presStyleCnt="9">
        <dgm:presLayoutVars>
          <dgm:bulletEnabled val="1"/>
        </dgm:presLayoutVars>
      </dgm:prSet>
      <dgm:spPr/>
    </dgm:pt>
    <dgm:pt modelId="{91D9E13E-6A9A-40DF-B964-E3071D5F5B63}" type="pres">
      <dgm:prSet presAssocID="{49D699F4-FD56-4437-B564-7FDABFE06D3F}" presName="aSpace2" presStyleCnt="0"/>
      <dgm:spPr/>
    </dgm:pt>
    <dgm:pt modelId="{07AF2810-E2B4-4CE8-B4B5-623CA113AC42}" type="pres">
      <dgm:prSet presAssocID="{35684308-1CE7-4FC4-BB76-B5468419A903}" presName="childNode" presStyleLbl="node1" presStyleIdx="4" presStyleCnt="9">
        <dgm:presLayoutVars>
          <dgm:bulletEnabled val="1"/>
        </dgm:presLayoutVars>
      </dgm:prSet>
      <dgm:spPr/>
    </dgm:pt>
    <dgm:pt modelId="{7D35A44F-608B-4DFE-B022-72B301983744}" type="pres">
      <dgm:prSet presAssocID="{35684308-1CE7-4FC4-BB76-B5468419A903}" presName="aSpace2" presStyleCnt="0"/>
      <dgm:spPr/>
    </dgm:pt>
    <dgm:pt modelId="{34ABEFBE-CA54-4837-95D6-A77A512CE8AB}" type="pres">
      <dgm:prSet presAssocID="{719B0A8C-7C48-4107-AC57-4ED2E134A2E0}" presName="childNode" presStyleLbl="node1" presStyleIdx="5" presStyleCnt="9">
        <dgm:presLayoutVars>
          <dgm:bulletEnabled val="1"/>
        </dgm:presLayoutVars>
      </dgm:prSet>
      <dgm:spPr/>
    </dgm:pt>
    <dgm:pt modelId="{5CF698F4-FF2F-4DC6-A9A0-A3BF36E10799}" type="pres">
      <dgm:prSet presAssocID="{719B0A8C-7C48-4107-AC57-4ED2E134A2E0}" presName="aSpace2" presStyleCnt="0"/>
      <dgm:spPr/>
    </dgm:pt>
    <dgm:pt modelId="{221DD8A8-C906-4101-AD3C-C238B7A0C44E}" type="pres">
      <dgm:prSet presAssocID="{5B7FC9A1-EEE1-4BFC-BC5E-612784ACE760}" presName="childNode" presStyleLbl="node1" presStyleIdx="6" presStyleCnt="9">
        <dgm:presLayoutVars>
          <dgm:bulletEnabled val="1"/>
        </dgm:presLayoutVars>
      </dgm:prSet>
      <dgm:spPr/>
    </dgm:pt>
    <dgm:pt modelId="{C8050530-6862-4673-915C-DFD990E8D677}" type="pres">
      <dgm:prSet presAssocID="{1610A138-371C-4140-B34C-72223E4CBC0E}" presName="aSpace" presStyleCnt="0"/>
      <dgm:spPr/>
    </dgm:pt>
    <dgm:pt modelId="{796541B0-27B9-4368-9101-B6F397823A14}" type="pres">
      <dgm:prSet presAssocID="{70A900AA-B1C5-43EC-A460-D2B9FBA51B8A}" presName="compNode" presStyleCnt="0"/>
      <dgm:spPr/>
    </dgm:pt>
    <dgm:pt modelId="{79219E41-59E0-4C08-9F1A-88C099FBC6AF}" type="pres">
      <dgm:prSet presAssocID="{70A900AA-B1C5-43EC-A460-D2B9FBA51B8A}" presName="aNode" presStyleLbl="bgShp" presStyleIdx="2" presStyleCnt="3"/>
      <dgm:spPr/>
    </dgm:pt>
    <dgm:pt modelId="{05601CBC-0B35-4240-9005-DFA2DE002089}" type="pres">
      <dgm:prSet presAssocID="{70A900AA-B1C5-43EC-A460-D2B9FBA51B8A}" presName="textNode" presStyleLbl="bgShp" presStyleIdx="2" presStyleCnt="3"/>
      <dgm:spPr/>
    </dgm:pt>
    <dgm:pt modelId="{AAB3B485-8330-4AD2-A2A0-F65FAE9F3791}" type="pres">
      <dgm:prSet presAssocID="{70A900AA-B1C5-43EC-A460-D2B9FBA51B8A}" presName="compChildNode" presStyleCnt="0"/>
      <dgm:spPr/>
    </dgm:pt>
    <dgm:pt modelId="{551FC64E-FB34-4445-BAFA-3716A59D91BD}" type="pres">
      <dgm:prSet presAssocID="{70A900AA-B1C5-43EC-A460-D2B9FBA51B8A}" presName="theInnerList" presStyleCnt="0"/>
      <dgm:spPr/>
    </dgm:pt>
    <dgm:pt modelId="{AD7636C5-802A-41F3-BFF7-ABB3E850E261}" type="pres">
      <dgm:prSet presAssocID="{AD46BDAD-B6DA-4DDE-8555-57EF61F7B93B}" presName="childNode" presStyleLbl="node1" presStyleIdx="7" presStyleCnt="9">
        <dgm:presLayoutVars>
          <dgm:bulletEnabled val="1"/>
        </dgm:presLayoutVars>
      </dgm:prSet>
      <dgm:spPr/>
    </dgm:pt>
    <dgm:pt modelId="{B074B048-8F59-4C22-9F29-C4B465A589AD}" type="pres">
      <dgm:prSet presAssocID="{AD46BDAD-B6DA-4DDE-8555-57EF61F7B93B}" presName="aSpace2" presStyleCnt="0"/>
      <dgm:spPr/>
    </dgm:pt>
    <dgm:pt modelId="{C9E7D983-999B-46CB-A2F8-0BCCB15E87CF}" type="pres">
      <dgm:prSet presAssocID="{460F2185-2D63-4D77-81E2-B309DC8042B9}" presName="childNode" presStyleLbl="node1" presStyleIdx="8" presStyleCnt="9">
        <dgm:presLayoutVars>
          <dgm:bulletEnabled val="1"/>
        </dgm:presLayoutVars>
      </dgm:prSet>
      <dgm:spPr/>
    </dgm:pt>
  </dgm:ptLst>
  <dgm:cxnLst>
    <dgm:cxn modelId="{2067E603-FBED-4D5A-BFB9-F30F17A65028}" srcId="{E6CBB949-048D-4538-B547-C44C4A6017CF}" destId="{70A900AA-B1C5-43EC-A460-D2B9FBA51B8A}" srcOrd="2" destOrd="0" parTransId="{C3768463-13BE-4E60-A8A8-34176DBF7A22}" sibTransId="{141E7495-7BEF-42B3-8A23-E7B5CAC072A5}"/>
    <dgm:cxn modelId="{4D344311-EEA0-4980-A34A-345C7BDFDF50}" srcId="{70A900AA-B1C5-43EC-A460-D2B9FBA51B8A}" destId="{460F2185-2D63-4D77-81E2-B309DC8042B9}" srcOrd="1" destOrd="0" parTransId="{7AE088C9-B803-4AA7-975C-264BD05C8A4A}" sibTransId="{AF363857-3838-435C-8D76-9016D0767EE8}"/>
    <dgm:cxn modelId="{1D0F5E18-A3FB-4BFB-95A1-4BC94C72546E}" srcId="{B5096C63-4942-4EF2-90ED-60F88C940AA4}" destId="{D3124D6F-E66A-44E2-B64C-D9E6A3CB2972}" srcOrd="0" destOrd="0" parTransId="{87DEAE7E-A5C4-4AE7-AB08-DAED61EB9086}" sibTransId="{D094D0E1-F3D8-4CDB-8912-FA22E1057ABC}"/>
    <dgm:cxn modelId="{4A053B21-2B5C-4532-B13A-538D539339BE}" srcId="{B5096C63-4942-4EF2-90ED-60F88C940AA4}" destId="{A1F3D717-5BCF-44FC-84E0-D488DD343832}" srcOrd="2" destOrd="0" parTransId="{5C82E885-8463-4009-B0AA-CC31D00D254F}" sibTransId="{AB720783-1570-4E9B-89B0-09EAF0CD394C}"/>
    <dgm:cxn modelId="{D9884A2C-FF07-4CAD-B59E-046B96DD8151}" type="presOf" srcId="{70A900AA-B1C5-43EC-A460-D2B9FBA51B8A}" destId="{79219E41-59E0-4C08-9F1A-88C099FBC6AF}" srcOrd="0" destOrd="0" presId="urn:microsoft.com/office/officeart/2005/8/layout/lProcess2"/>
    <dgm:cxn modelId="{2ECB972C-AFD8-4957-BFA6-B8797D78285F}" type="presOf" srcId="{B5096C63-4942-4EF2-90ED-60F88C940AA4}" destId="{FAE19A7F-DFD2-40BE-AB26-013117A56DA9}" srcOrd="0" destOrd="0" presId="urn:microsoft.com/office/officeart/2005/8/layout/lProcess2"/>
    <dgm:cxn modelId="{1E5E6438-C4A5-48C9-A992-3C460CA9DC78}" type="presOf" srcId="{74CA62C2-A08F-4D96-8383-8F0A7D9871A1}" destId="{1C562D00-C6C9-4B2C-A633-01144B79E4FF}" srcOrd="0" destOrd="0" presId="urn:microsoft.com/office/officeart/2005/8/layout/lProcess2"/>
    <dgm:cxn modelId="{2246E03F-4C62-45E5-BE42-2D23D7290C88}" type="presOf" srcId="{1610A138-371C-4140-B34C-72223E4CBC0E}" destId="{AA8D7E1C-3F92-455F-9E52-1EC0E876AA22}" srcOrd="1" destOrd="0" presId="urn:microsoft.com/office/officeart/2005/8/layout/lProcess2"/>
    <dgm:cxn modelId="{CE5CC944-8D2B-4D60-A965-D19E005FC2C8}" srcId="{B5096C63-4942-4EF2-90ED-60F88C940AA4}" destId="{74CA62C2-A08F-4D96-8383-8F0A7D9871A1}" srcOrd="1" destOrd="0" parTransId="{56AA4767-5597-4F22-95D1-5184DF8AE28D}" sibTransId="{70F864D0-D76C-4D84-A1CD-036075E69ED5}"/>
    <dgm:cxn modelId="{1C3D4D49-EBAE-460F-A515-8C83DB68F3EE}" type="presOf" srcId="{719B0A8C-7C48-4107-AC57-4ED2E134A2E0}" destId="{34ABEFBE-CA54-4837-95D6-A77A512CE8AB}" srcOrd="0" destOrd="0" presId="urn:microsoft.com/office/officeart/2005/8/layout/lProcess2"/>
    <dgm:cxn modelId="{D6B6166E-4B0A-4F40-B6BB-8BEF8F15D559}" type="presOf" srcId="{49D699F4-FD56-4437-B564-7FDABFE06D3F}" destId="{4675DECD-9AC8-4DBD-BBA6-FAB104AB63ED}" srcOrd="0" destOrd="0" presId="urn:microsoft.com/office/officeart/2005/8/layout/lProcess2"/>
    <dgm:cxn modelId="{6B380155-9D1F-4983-A989-97D4B3C66036}" srcId="{E6CBB949-048D-4538-B547-C44C4A6017CF}" destId="{B5096C63-4942-4EF2-90ED-60F88C940AA4}" srcOrd="0" destOrd="0" parTransId="{B5AACDA6-43E0-4722-BADC-C22164F6748C}" sibTransId="{C8798795-84DC-41EF-8DAB-7F3A126089FC}"/>
    <dgm:cxn modelId="{7C09C458-B942-4C25-A0D6-DB53F4E0B1C9}" srcId="{1610A138-371C-4140-B34C-72223E4CBC0E}" destId="{49D699F4-FD56-4437-B564-7FDABFE06D3F}" srcOrd="0" destOrd="0" parTransId="{88827898-5EB4-4BB7-A698-C3C3A0F0EBD3}" sibTransId="{0D3AEB7A-0088-4D8B-B74C-F23CEBF851E5}"/>
    <dgm:cxn modelId="{ED29B77B-81BD-47E0-9750-71E36597C293}" srcId="{70A900AA-B1C5-43EC-A460-D2B9FBA51B8A}" destId="{AD46BDAD-B6DA-4DDE-8555-57EF61F7B93B}" srcOrd="0" destOrd="0" parTransId="{E9D611B1-162F-4706-B3C6-95D8068199F6}" sibTransId="{45E1CCB9-B795-41E9-A3FA-15913E536F94}"/>
    <dgm:cxn modelId="{505B7581-45D8-4124-BC87-68F5AB2F2ABA}" srcId="{1610A138-371C-4140-B34C-72223E4CBC0E}" destId="{35684308-1CE7-4FC4-BB76-B5468419A903}" srcOrd="1" destOrd="0" parTransId="{31D25734-30E2-4EB2-AC2A-0245B91F467C}" sibTransId="{459B3FF9-68C5-4484-8453-A061731E2DC0}"/>
    <dgm:cxn modelId="{4EB90085-981E-4D63-9460-4E2C1712BC3D}" type="presOf" srcId="{AD46BDAD-B6DA-4DDE-8555-57EF61F7B93B}" destId="{AD7636C5-802A-41F3-BFF7-ABB3E850E261}" srcOrd="0" destOrd="0" presId="urn:microsoft.com/office/officeart/2005/8/layout/lProcess2"/>
    <dgm:cxn modelId="{6DDCED87-BF95-42E2-A1C5-719993A7FFD3}" type="presOf" srcId="{E6CBB949-048D-4538-B547-C44C4A6017CF}" destId="{38900167-CCB4-4A54-B15B-95EB51EBB18B}" srcOrd="0" destOrd="0" presId="urn:microsoft.com/office/officeart/2005/8/layout/lProcess2"/>
    <dgm:cxn modelId="{4F066C8E-F98C-4942-AC29-BF4B2ABB98B7}" srcId="{E6CBB949-048D-4538-B547-C44C4A6017CF}" destId="{1610A138-371C-4140-B34C-72223E4CBC0E}" srcOrd="1" destOrd="0" parTransId="{19061A55-3105-4E95-8039-57D34F0860D9}" sibTransId="{8C61B1A8-15B9-415F-8D19-67821C598283}"/>
    <dgm:cxn modelId="{9856F0A6-3F9E-4E37-AA57-DE8BF2F77443}" srcId="{1610A138-371C-4140-B34C-72223E4CBC0E}" destId="{719B0A8C-7C48-4107-AC57-4ED2E134A2E0}" srcOrd="2" destOrd="0" parTransId="{19581EF3-1A9A-4FE7-8C5C-5895F24B1269}" sibTransId="{2C0EEE22-99E0-4AAE-9471-6D0138A7A200}"/>
    <dgm:cxn modelId="{78CAAAB0-D560-4F91-9E5B-28FB4DB967EB}" srcId="{1610A138-371C-4140-B34C-72223E4CBC0E}" destId="{5B7FC9A1-EEE1-4BFC-BC5E-612784ACE760}" srcOrd="3" destOrd="0" parTransId="{491FD707-2961-4907-B31B-110AAACCF060}" sibTransId="{7A089FF6-C67F-4FBE-8F44-5BBA5482D3C8}"/>
    <dgm:cxn modelId="{F7528AB4-2E57-4435-BBED-C27C0B86D46F}" type="presOf" srcId="{70A900AA-B1C5-43EC-A460-D2B9FBA51B8A}" destId="{05601CBC-0B35-4240-9005-DFA2DE002089}" srcOrd="1" destOrd="0" presId="urn:microsoft.com/office/officeart/2005/8/layout/lProcess2"/>
    <dgm:cxn modelId="{7977E3B9-B744-4AFC-8524-8F54F5C73AE7}" type="presOf" srcId="{460F2185-2D63-4D77-81E2-B309DC8042B9}" destId="{C9E7D983-999B-46CB-A2F8-0BCCB15E87CF}" srcOrd="0" destOrd="0" presId="urn:microsoft.com/office/officeart/2005/8/layout/lProcess2"/>
    <dgm:cxn modelId="{D7DDC9C3-0144-4346-9A0E-D29B8A2BA56E}" type="presOf" srcId="{A1F3D717-5BCF-44FC-84E0-D488DD343832}" destId="{827C6B38-947B-46A0-89F1-BD5A8CA824D7}" srcOrd="0" destOrd="0" presId="urn:microsoft.com/office/officeart/2005/8/layout/lProcess2"/>
    <dgm:cxn modelId="{0BAC13D3-B05D-4BC9-A74B-D9415A8BEE57}" type="presOf" srcId="{B5096C63-4942-4EF2-90ED-60F88C940AA4}" destId="{6D946B4E-B6F4-4758-A28D-20229C20A500}" srcOrd="1" destOrd="0" presId="urn:microsoft.com/office/officeart/2005/8/layout/lProcess2"/>
    <dgm:cxn modelId="{C00C90EB-442D-4F92-B0CC-729743402FCB}" type="presOf" srcId="{D3124D6F-E66A-44E2-B64C-D9E6A3CB2972}" destId="{B1D61D89-2DCF-47AC-B174-405498139192}" srcOrd="0" destOrd="0" presId="urn:microsoft.com/office/officeart/2005/8/layout/lProcess2"/>
    <dgm:cxn modelId="{978102F9-5BF4-4413-9079-712B48D1D800}" type="presOf" srcId="{1610A138-371C-4140-B34C-72223E4CBC0E}" destId="{58807BF7-A715-4BEF-ACBF-4040D9EE188E}" srcOrd="0" destOrd="0" presId="urn:microsoft.com/office/officeart/2005/8/layout/lProcess2"/>
    <dgm:cxn modelId="{A0FA33F9-315F-4705-8B67-F15E58004B4D}" type="presOf" srcId="{35684308-1CE7-4FC4-BB76-B5468419A903}" destId="{07AF2810-E2B4-4CE8-B4B5-623CA113AC42}" srcOrd="0" destOrd="0" presId="urn:microsoft.com/office/officeart/2005/8/layout/lProcess2"/>
    <dgm:cxn modelId="{2A67A3F9-3682-4F0A-ADF7-F762B3C68E20}" type="presOf" srcId="{5B7FC9A1-EEE1-4BFC-BC5E-612784ACE760}" destId="{221DD8A8-C906-4101-AD3C-C238B7A0C44E}" srcOrd="0" destOrd="0" presId="urn:microsoft.com/office/officeart/2005/8/layout/lProcess2"/>
    <dgm:cxn modelId="{8A7ABC66-80CF-46F5-BE7F-A62D19604148}" type="presParOf" srcId="{38900167-CCB4-4A54-B15B-95EB51EBB18B}" destId="{DA2A69BC-437F-4D7D-A20D-BB7FC87C1F8C}" srcOrd="0" destOrd="0" presId="urn:microsoft.com/office/officeart/2005/8/layout/lProcess2"/>
    <dgm:cxn modelId="{60A3B65B-5928-40FF-8B57-08C3538EEF46}" type="presParOf" srcId="{DA2A69BC-437F-4D7D-A20D-BB7FC87C1F8C}" destId="{FAE19A7F-DFD2-40BE-AB26-013117A56DA9}" srcOrd="0" destOrd="0" presId="urn:microsoft.com/office/officeart/2005/8/layout/lProcess2"/>
    <dgm:cxn modelId="{29BF53C3-57B7-413C-A74D-E9663BC0B217}" type="presParOf" srcId="{DA2A69BC-437F-4D7D-A20D-BB7FC87C1F8C}" destId="{6D946B4E-B6F4-4758-A28D-20229C20A500}" srcOrd="1" destOrd="0" presId="urn:microsoft.com/office/officeart/2005/8/layout/lProcess2"/>
    <dgm:cxn modelId="{8CFFD92A-EF82-4F90-A103-30998178D6D5}" type="presParOf" srcId="{DA2A69BC-437F-4D7D-A20D-BB7FC87C1F8C}" destId="{A71237D1-6766-485C-92B4-27F66A8BB520}" srcOrd="2" destOrd="0" presId="urn:microsoft.com/office/officeart/2005/8/layout/lProcess2"/>
    <dgm:cxn modelId="{F0500153-320A-432B-B33F-A86EBA1A5121}" type="presParOf" srcId="{A71237D1-6766-485C-92B4-27F66A8BB520}" destId="{039219A4-A75C-4C2C-B7D0-A33329607948}" srcOrd="0" destOrd="0" presId="urn:microsoft.com/office/officeart/2005/8/layout/lProcess2"/>
    <dgm:cxn modelId="{EBB67567-2560-43E8-B1FD-8D8912CCF960}" type="presParOf" srcId="{039219A4-A75C-4C2C-B7D0-A33329607948}" destId="{B1D61D89-2DCF-47AC-B174-405498139192}" srcOrd="0" destOrd="0" presId="urn:microsoft.com/office/officeart/2005/8/layout/lProcess2"/>
    <dgm:cxn modelId="{2E4B428B-CD98-4857-98A8-7704E013033E}" type="presParOf" srcId="{039219A4-A75C-4C2C-B7D0-A33329607948}" destId="{F5E8259B-5AFD-4280-BF07-5DC5B1DAD286}" srcOrd="1" destOrd="0" presId="urn:microsoft.com/office/officeart/2005/8/layout/lProcess2"/>
    <dgm:cxn modelId="{1F58492F-1093-4E6C-9D1E-A2D87BA1F192}" type="presParOf" srcId="{039219A4-A75C-4C2C-B7D0-A33329607948}" destId="{1C562D00-C6C9-4B2C-A633-01144B79E4FF}" srcOrd="2" destOrd="0" presId="urn:microsoft.com/office/officeart/2005/8/layout/lProcess2"/>
    <dgm:cxn modelId="{624C9406-A3AC-40BD-ADAD-484CF97C12F7}" type="presParOf" srcId="{039219A4-A75C-4C2C-B7D0-A33329607948}" destId="{4566392A-CE9F-4677-83CD-C8D8B52386AD}" srcOrd="3" destOrd="0" presId="urn:microsoft.com/office/officeart/2005/8/layout/lProcess2"/>
    <dgm:cxn modelId="{710AB3A2-C683-45F7-BCF4-F92244123B92}" type="presParOf" srcId="{039219A4-A75C-4C2C-B7D0-A33329607948}" destId="{827C6B38-947B-46A0-89F1-BD5A8CA824D7}" srcOrd="4" destOrd="0" presId="urn:microsoft.com/office/officeart/2005/8/layout/lProcess2"/>
    <dgm:cxn modelId="{85B502EC-B570-4D59-97BF-7EB8650A546C}" type="presParOf" srcId="{38900167-CCB4-4A54-B15B-95EB51EBB18B}" destId="{3415133B-836D-4349-965E-DB05AE2EE18E}" srcOrd="1" destOrd="0" presId="urn:microsoft.com/office/officeart/2005/8/layout/lProcess2"/>
    <dgm:cxn modelId="{D4A2FDFD-B729-4A24-AF29-82F0F2FE5EA9}" type="presParOf" srcId="{38900167-CCB4-4A54-B15B-95EB51EBB18B}" destId="{67E63113-AF6E-45C4-B1D3-9C8DB0773C0D}" srcOrd="2" destOrd="0" presId="urn:microsoft.com/office/officeart/2005/8/layout/lProcess2"/>
    <dgm:cxn modelId="{EFBB0D28-9415-47C4-8336-E648DE40D6F6}" type="presParOf" srcId="{67E63113-AF6E-45C4-B1D3-9C8DB0773C0D}" destId="{58807BF7-A715-4BEF-ACBF-4040D9EE188E}" srcOrd="0" destOrd="0" presId="urn:microsoft.com/office/officeart/2005/8/layout/lProcess2"/>
    <dgm:cxn modelId="{267EF2B6-B0B6-4506-87E4-AC1F736F8C2C}" type="presParOf" srcId="{67E63113-AF6E-45C4-B1D3-9C8DB0773C0D}" destId="{AA8D7E1C-3F92-455F-9E52-1EC0E876AA22}" srcOrd="1" destOrd="0" presId="urn:microsoft.com/office/officeart/2005/8/layout/lProcess2"/>
    <dgm:cxn modelId="{A56B86E0-4154-4987-84BE-60981CA23F2E}" type="presParOf" srcId="{67E63113-AF6E-45C4-B1D3-9C8DB0773C0D}" destId="{04DDF4C3-1E44-4AC5-98E3-ECFCBE485D5D}" srcOrd="2" destOrd="0" presId="urn:microsoft.com/office/officeart/2005/8/layout/lProcess2"/>
    <dgm:cxn modelId="{E3FADCDB-4CF8-4556-965A-F9642F050FF6}" type="presParOf" srcId="{04DDF4C3-1E44-4AC5-98E3-ECFCBE485D5D}" destId="{45698FE6-2BF1-4471-9A64-F099E86E9F3C}" srcOrd="0" destOrd="0" presId="urn:microsoft.com/office/officeart/2005/8/layout/lProcess2"/>
    <dgm:cxn modelId="{7F3DEE62-B96D-437B-A89B-6DD293F9549C}" type="presParOf" srcId="{45698FE6-2BF1-4471-9A64-F099E86E9F3C}" destId="{4675DECD-9AC8-4DBD-BBA6-FAB104AB63ED}" srcOrd="0" destOrd="0" presId="urn:microsoft.com/office/officeart/2005/8/layout/lProcess2"/>
    <dgm:cxn modelId="{4381E7AD-4EA9-48CC-BE5C-E638A43F5393}" type="presParOf" srcId="{45698FE6-2BF1-4471-9A64-F099E86E9F3C}" destId="{91D9E13E-6A9A-40DF-B964-E3071D5F5B63}" srcOrd="1" destOrd="0" presId="urn:microsoft.com/office/officeart/2005/8/layout/lProcess2"/>
    <dgm:cxn modelId="{BBE4B3B7-B6FB-4982-BE9F-03BAAED195DD}" type="presParOf" srcId="{45698FE6-2BF1-4471-9A64-F099E86E9F3C}" destId="{07AF2810-E2B4-4CE8-B4B5-623CA113AC42}" srcOrd="2" destOrd="0" presId="urn:microsoft.com/office/officeart/2005/8/layout/lProcess2"/>
    <dgm:cxn modelId="{6E115DF6-D591-497A-AC6A-264A59FDB958}" type="presParOf" srcId="{45698FE6-2BF1-4471-9A64-F099E86E9F3C}" destId="{7D35A44F-608B-4DFE-B022-72B301983744}" srcOrd="3" destOrd="0" presId="urn:microsoft.com/office/officeart/2005/8/layout/lProcess2"/>
    <dgm:cxn modelId="{2141A43D-F4C3-40A3-A9DF-DEE6582C1292}" type="presParOf" srcId="{45698FE6-2BF1-4471-9A64-F099E86E9F3C}" destId="{34ABEFBE-CA54-4837-95D6-A77A512CE8AB}" srcOrd="4" destOrd="0" presId="urn:microsoft.com/office/officeart/2005/8/layout/lProcess2"/>
    <dgm:cxn modelId="{A279B406-3C36-416B-8445-0B4DE37AA1A6}" type="presParOf" srcId="{45698FE6-2BF1-4471-9A64-F099E86E9F3C}" destId="{5CF698F4-FF2F-4DC6-A9A0-A3BF36E10799}" srcOrd="5" destOrd="0" presId="urn:microsoft.com/office/officeart/2005/8/layout/lProcess2"/>
    <dgm:cxn modelId="{E185E369-6F72-4756-BD64-A4B68FFEA4A9}" type="presParOf" srcId="{45698FE6-2BF1-4471-9A64-F099E86E9F3C}" destId="{221DD8A8-C906-4101-AD3C-C238B7A0C44E}" srcOrd="6" destOrd="0" presId="urn:microsoft.com/office/officeart/2005/8/layout/lProcess2"/>
    <dgm:cxn modelId="{E125EF8A-4A82-4D91-BBD0-63BE585DA1F6}" type="presParOf" srcId="{38900167-CCB4-4A54-B15B-95EB51EBB18B}" destId="{C8050530-6862-4673-915C-DFD990E8D677}" srcOrd="3" destOrd="0" presId="urn:microsoft.com/office/officeart/2005/8/layout/lProcess2"/>
    <dgm:cxn modelId="{43DBF7EA-6BA0-407C-993C-09F70303AC67}" type="presParOf" srcId="{38900167-CCB4-4A54-B15B-95EB51EBB18B}" destId="{796541B0-27B9-4368-9101-B6F397823A14}" srcOrd="4" destOrd="0" presId="urn:microsoft.com/office/officeart/2005/8/layout/lProcess2"/>
    <dgm:cxn modelId="{7C0D90A4-BBF1-43BB-9A43-5919CA0320DC}" type="presParOf" srcId="{796541B0-27B9-4368-9101-B6F397823A14}" destId="{79219E41-59E0-4C08-9F1A-88C099FBC6AF}" srcOrd="0" destOrd="0" presId="urn:microsoft.com/office/officeart/2005/8/layout/lProcess2"/>
    <dgm:cxn modelId="{50FF5205-AD04-4575-8D84-94EBA61C55A9}" type="presParOf" srcId="{796541B0-27B9-4368-9101-B6F397823A14}" destId="{05601CBC-0B35-4240-9005-DFA2DE002089}" srcOrd="1" destOrd="0" presId="urn:microsoft.com/office/officeart/2005/8/layout/lProcess2"/>
    <dgm:cxn modelId="{C5DA6C3D-FEA1-436B-A070-2946C4694C51}" type="presParOf" srcId="{796541B0-27B9-4368-9101-B6F397823A14}" destId="{AAB3B485-8330-4AD2-A2A0-F65FAE9F3791}" srcOrd="2" destOrd="0" presId="urn:microsoft.com/office/officeart/2005/8/layout/lProcess2"/>
    <dgm:cxn modelId="{413770C6-3083-4AEC-B2AF-096A2E255C5D}" type="presParOf" srcId="{AAB3B485-8330-4AD2-A2A0-F65FAE9F3791}" destId="{551FC64E-FB34-4445-BAFA-3716A59D91BD}" srcOrd="0" destOrd="0" presId="urn:microsoft.com/office/officeart/2005/8/layout/lProcess2"/>
    <dgm:cxn modelId="{835BDBE0-27C3-44EB-A6DE-CF218C91C3FC}" type="presParOf" srcId="{551FC64E-FB34-4445-BAFA-3716A59D91BD}" destId="{AD7636C5-802A-41F3-BFF7-ABB3E850E261}" srcOrd="0" destOrd="0" presId="urn:microsoft.com/office/officeart/2005/8/layout/lProcess2"/>
    <dgm:cxn modelId="{A09287E2-02CB-4057-BDDF-2A95B4AC15F4}" type="presParOf" srcId="{551FC64E-FB34-4445-BAFA-3716A59D91BD}" destId="{B074B048-8F59-4C22-9F29-C4B465A589AD}" srcOrd="1" destOrd="0" presId="urn:microsoft.com/office/officeart/2005/8/layout/lProcess2"/>
    <dgm:cxn modelId="{9FB87F05-2246-4A63-9215-B1B116F4C61B}" type="presParOf" srcId="{551FC64E-FB34-4445-BAFA-3716A59D91BD}" destId="{C9E7D983-999B-46CB-A2F8-0BCCB15E87CF}" srcOrd="2"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6AF035-A4E2-4F05-A0E0-D11DAAF2B265}">
      <dsp:nvSpPr>
        <dsp:cNvPr id="0" name=""/>
        <dsp:cNvSpPr/>
      </dsp:nvSpPr>
      <dsp:spPr>
        <a:xfrm>
          <a:off x="1892105" y="245"/>
          <a:ext cx="1909862" cy="954931"/>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34290" rIns="51435" bIns="34290" numCol="1" spcCol="1270" anchor="ctr" anchorCtr="0">
          <a:noAutofit/>
        </a:bodyPr>
        <a:lstStyle/>
        <a:p>
          <a:pPr marL="0" lvl="0" indent="0" algn="ctr" defTabSz="1200150">
            <a:lnSpc>
              <a:spcPct val="90000"/>
            </a:lnSpc>
            <a:spcBef>
              <a:spcPct val="0"/>
            </a:spcBef>
            <a:spcAft>
              <a:spcPct val="35000"/>
            </a:spcAft>
            <a:buNone/>
          </a:pPr>
          <a:r>
            <a:rPr lang="en-IE" sz="2700" kern="1200" dirty="0"/>
            <a:t>Preventive</a:t>
          </a:r>
        </a:p>
      </dsp:txBody>
      <dsp:txXfrm>
        <a:off x="1920074" y="28214"/>
        <a:ext cx="1853924" cy="898993"/>
      </dsp:txXfrm>
    </dsp:sp>
    <dsp:sp modelId="{BDCCE7A1-66F7-45CF-8897-0EFBC7946837}">
      <dsp:nvSpPr>
        <dsp:cNvPr id="0" name=""/>
        <dsp:cNvSpPr/>
      </dsp:nvSpPr>
      <dsp:spPr>
        <a:xfrm>
          <a:off x="2083091" y="955176"/>
          <a:ext cx="190986" cy="716198"/>
        </a:xfrm>
        <a:custGeom>
          <a:avLst/>
          <a:gdLst/>
          <a:ahLst/>
          <a:cxnLst/>
          <a:rect l="0" t="0" r="0" b="0"/>
          <a:pathLst>
            <a:path>
              <a:moveTo>
                <a:pt x="0" y="0"/>
              </a:moveTo>
              <a:lnTo>
                <a:pt x="0" y="716198"/>
              </a:lnTo>
              <a:lnTo>
                <a:pt x="190986" y="7161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B9EA6D-68EF-45CE-82F8-CAA59D31D71B}">
      <dsp:nvSpPr>
        <dsp:cNvPr id="0" name=""/>
        <dsp:cNvSpPr/>
      </dsp:nvSpPr>
      <dsp:spPr>
        <a:xfrm>
          <a:off x="2274078" y="1193909"/>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Azure Blueprints</a:t>
          </a:r>
        </a:p>
      </dsp:txBody>
      <dsp:txXfrm>
        <a:off x="2302047" y="1221878"/>
        <a:ext cx="1471952" cy="898993"/>
      </dsp:txXfrm>
    </dsp:sp>
    <dsp:sp modelId="{8618E2A1-0A8F-48E3-8FE3-2D9CA598B626}">
      <dsp:nvSpPr>
        <dsp:cNvPr id="0" name=""/>
        <dsp:cNvSpPr/>
      </dsp:nvSpPr>
      <dsp:spPr>
        <a:xfrm>
          <a:off x="2083091" y="955176"/>
          <a:ext cx="190986" cy="1909862"/>
        </a:xfrm>
        <a:custGeom>
          <a:avLst/>
          <a:gdLst/>
          <a:ahLst/>
          <a:cxnLst/>
          <a:rect l="0" t="0" r="0" b="0"/>
          <a:pathLst>
            <a:path>
              <a:moveTo>
                <a:pt x="0" y="0"/>
              </a:moveTo>
              <a:lnTo>
                <a:pt x="0" y="1909862"/>
              </a:lnTo>
              <a:lnTo>
                <a:pt x="190986" y="1909862"/>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0538D3-3E29-4846-A820-E11BE8227763}">
      <dsp:nvSpPr>
        <dsp:cNvPr id="0" name=""/>
        <dsp:cNvSpPr/>
      </dsp:nvSpPr>
      <dsp:spPr>
        <a:xfrm>
          <a:off x="2274078" y="2387573"/>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Azure Policies</a:t>
          </a:r>
        </a:p>
      </dsp:txBody>
      <dsp:txXfrm>
        <a:off x="2302047" y="2415542"/>
        <a:ext cx="1471952" cy="898993"/>
      </dsp:txXfrm>
    </dsp:sp>
    <dsp:sp modelId="{666A4C3B-5665-479A-82EC-CEE35E1C9D9A}">
      <dsp:nvSpPr>
        <dsp:cNvPr id="0" name=""/>
        <dsp:cNvSpPr/>
      </dsp:nvSpPr>
      <dsp:spPr>
        <a:xfrm>
          <a:off x="4279433" y="245"/>
          <a:ext cx="1909862" cy="954931"/>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34290" rIns="51435" bIns="34290" numCol="1" spcCol="1270" anchor="ctr" anchorCtr="0">
          <a:noAutofit/>
        </a:bodyPr>
        <a:lstStyle/>
        <a:p>
          <a:pPr marL="0" lvl="0" indent="0" algn="ctr" defTabSz="1200150">
            <a:lnSpc>
              <a:spcPct val="90000"/>
            </a:lnSpc>
            <a:spcBef>
              <a:spcPct val="0"/>
            </a:spcBef>
            <a:spcAft>
              <a:spcPct val="35000"/>
            </a:spcAft>
            <a:buNone/>
          </a:pPr>
          <a:r>
            <a:rPr lang="en-IE" sz="2700" kern="1200" dirty="0"/>
            <a:t>Continuous</a:t>
          </a:r>
        </a:p>
      </dsp:txBody>
      <dsp:txXfrm>
        <a:off x="4307402" y="28214"/>
        <a:ext cx="1853924" cy="898993"/>
      </dsp:txXfrm>
    </dsp:sp>
    <dsp:sp modelId="{1A91C8BB-4934-4438-8A35-E547005E5DFB}">
      <dsp:nvSpPr>
        <dsp:cNvPr id="0" name=""/>
        <dsp:cNvSpPr/>
      </dsp:nvSpPr>
      <dsp:spPr>
        <a:xfrm>
          <a:off x="4470420" y="955176"/>
          <a:ext cx="190986" cy="716198"/>
        </a:xfrm>
        <a:custGeom>
          <a:avLst/>
          <a:gdLst/>
          <a:ahLst/>
          <a:cxnLst/>
          <a:rect l="0" t="0" r="0" b="0"/>
          <a:pathLst>
            <a:path>
              <a:moveTo>
                <a:pt x="0" y="0"/>
              </a:moveTo>
              <a:lnTo>
                <a:pt x="0" y="716198"/>
              </a:lnTo>
              <a:lnTo>
                <a:pt x="190986" y="7161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234AB7-F59A-4432-8BC5-D26D259A2627}">
      <dsp:nvSpPr>
        <dsp:cNvPr id="0" name=""/>
        <dsp:cNvSpPr/>
      </dsp:nvSpPr>
      <dsp:spPr>
        <a:xfrm>
          <a:off x="4661406" y="1193909"/>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LMAA</a:t>
          </a:r>
        </a:p>
      </dsp:txBody>
      <dsp:txXfrm>
        <a:off x="4689375" y="1221878"/>
        <a:ext cx="1471952" cy="898993"/>
      </dsp:txXfrm>
    </dsp:sp>
    <dsp:sp modelId="{4FA778DE-EEA4-4C24-BEC8-B442A7E644A3}">
      <dsp:nvSpPr>
        <dsp:cNvPr id="0" name=""/>
        <dsp:cNvSpPr/>
      </dsp:nvSpPr>
      <dsp:spPr>
        <a:xfrm>
          <a:off x="4470420" y="955176"/>
          <a:ext cx="190986" cy="1909862"/>
        </a:xfrm>
        <a:custGeom>
          <a:avLst/>
          <a:gdLst/>
          <a:ahLst/>
          <a:cxnLst/>
          <a:rect l="0" t="0" r="0" b="0"/>
          <a:pathLst>
            <a:path>
              <a:moveTo>
                <a:pt x="0" y="0"/>
              </a:moveTo>
              <a:lnTo>
                <a:pt x="0" y="1909862"/>
              </a:lnTo>
              <a:lnTo>
                <a:pt x="190986" y="1909862"/>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EF35261-B2C6-44F5-AF19-DE11987A058A}">
      <dsp:nvSpPr>
        <dsp:cNvPr id="0" name=""/>
        <dsp:cNvSpPr/>
      </dsp:nvSpPr>
      <dsp:spPr>
        <a:xfrm>
          <a:off x="4661406" y="2387573"/>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Analysis + Review</a:t>
          </a:r>
        </a:p>
      </dsp:txBody>
      <dsp:txXfrm>
        <a:off x="4689375" y="2415542"/>
        <a:ext cx="1471952" cy="898993"/>
      </dsp:txXfrm>
    </dsp:sp>
    <dsp:sp modelId="{62B64932-D621-4BFE-950F-8E8DE21850CE}">
      <dsp:nvSpPr>
        <dsp:cNvPr id="0" name=""/>
        <dsp:cNvSpPr/>
      </dsp:nvSpPr>
      <dsp:spPr>
        <a:xfrm>
          <a:off x="4470420" y="955176"/>
          <a:ext cx="190986" cy="3103526"/>
        </a:xfrm>
        <a:custGeom>
          <a:avLst/>
          <a:gdLst/>
          <a:ahLst/>
          <a:cxnLst/>
          <a:rect l="0" t="0" r="0" b="0"/>
          <a:pathLst>
            <a:path>
              <a:moveTo>
                <a:pt x="0" y="0"/>
              </a:moveTo>
              <a:lnTo>
                <a:pt x="0" y="3103526"/>
              </a:lnTo>
              <a:lnTo>
                <a:pt x="190986" y="3103526"/>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64551A-C1F2-4684-A1F4-679D67E8A889}">
      <dsp:nvSpPr>
        <dsp:cNvPr id="0" name=""/>
        <dsp:cNvSpPr/>
      </dsp:nvSpPr>
      <dsp:spPr>
        <a:xfrm>
          <a:off x="4661406" y="3581237"/>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err="1"/>
            <a:t>Autoscale</a:t>
          </a:r>
          <a:endParaRPr lang="en-IE" sz="2400" kern="1200" dirty="0"/>
        </a:p>
      </dsp:txBody>
      <dsp:txXfrm>
        <a:off x="4689375" y="3609206"/>
        <a:ext cx="1471952" cy="8989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04237B-C960-462D-ADDF-597136615AC2}">
      <dsp:nvSpPr>
        <dsp:cNvPr id="0" name=""/>
        <dsp:cNvSpPr/>
      </dsp:nvSpPr>
      <dsp:spPr>
        <a:xfrm>
          <a:off x="4096286" y="3024398"/>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Alert</a:t>
          </a:r>
        </a:p>
      </dsp:txBody>
      <dsp:txXfrm>
        <a:off x="4786691" y="3411474"/>
        <a:ext cx="1475467" cy="1004906"/>
      </dsp:txXfrm>
    </dsp:sp>
    <dsp:sp modelId="{03A979A3-8E9C-4C8D-91AA-6ABC41307ACF}">
      <dsp:nvSpPr>
        <dsp:cNvPr id="0" name=""/>
        <dsp:cNvSpPr/>
      </dsp:nvSpPr>
      <dsp:spPr>
        <a:xfrm>
          <a:off x="511484" y="3024398"/>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Action</a:t>
          </a:r>
        </a:p>
      </dsp:txBody>
      <dsp:txXfrm>
        <a:off x="542748" y="3411474"/>
        <a:ext cx="1475467" cy="1004906"/>
      </dsp:txXfrm>
    </dsp:sp>
    <dsp:sp modelId="{3BD89791-AFB9-4B7D-B6B0-F5FE9818D907}">
      <dsp:nvSpPr>
        <dsp:cNvPr id="0" name=""/>
        <dsp:cNvSpPr/>
      </dsp:nvSpPr>
      <dsp:spPr>
        <a:xfrm>
          <a:off x="4096286" y="0"/>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Monitoring</a:t>
          </a:r>
        </a:p>
      </dsp:txBody>
      <dsp:txXfrm>
        <a:off x="4786691" y="31264"/>
        <a:ext cx="1475467" cy="1004906"/>
      </dsp:txXfrm>
    </dsp:sp>
    <dsp:sp modelId="{0F65409C-3612-463A-8DFE-D74449C60484}">
      <dsp:nvSpPr>
        <dsp:cNvPr id="0" name=""/>
        <dsp:cNvSpPr/>
      </dsp:nvSpPr>
      <dsp:spPr>
        <a:xfrm>
          <a:off x="511484" y="0"/>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Logging</a:t>
          </a:r>
        </a:p>
      </dsp:txBody>
      <dsp:txXfrm>
        <a:off x="542748" y="31264"/>
        <a:ext cx="1475467" cy="1004906"/>
      </dsp:txXfrm>
    </dsp:sp>
    <dsp:sp modelId="{DE5B0795-177B-415E-8B18-76B4315BAE5A}">
      <dsp:nvSpPr>
        <dsp:cNvPr id="0" name=""/>
        <dsp:cNvSpPr/>
      </dsp:nvSpPr>
      <dsp:spPr>
        <a:xfrm>
          <a:off x="1432147" y="253515"/>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Collect information</a:t>
          </a:r>
        </a:p>
      </dsp:txBody>
      <dsp:txXfrm>
        <a:off x="1996210" y="817578"/>
        <a:ext cx="1361767" cy="1361767"/>
      </dsp:txXfrm>
    </dsp:sp>
    <dsp:sp modelId="{F9278F6C-1C5C-4205-8254-794DBCD89331}">
      <dsp:nvSpPr>
        <dsp:cNvPr id="0" name=""/>
        <dsp:cNvSpPr/>
      </dsp:nvSpPr>
      <dsp:spPr>
        <a:xfrm rot="5400000">
          <a:off x="3446930" y="253515"/>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Analyse</a:t>
          </a:r>
        </a:p>
      </dsp:txBody>
      <dsp:txXfrm rot="-5400000">
        <a:off x="3446930" y="817578"/>
        <a:ext cx="1361767" cy="1361767"/>
      </dsp:txXfrm>
    </dsp:sp>
    <dsp:sp modelId="{00FF490E-28C6-4F81-87CB-B4662C3A220A}">
      <dsp:nvSpPr>
        <dsp:cNvPr id="0" name=""/>
        <dsp:cNvSpPr/>
      </dsp:nvSpPr>
      <dsp:spPr>
        <a:xfrm rot="10800000">
          <a:off x="3446930" y="2268298"/>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Notify</a:t>
          </a:r>
        </a:p>
      </dsp:txBody>
      <dsp:txXfrm rot="10800000">
        <a:off x="3446930" y="2268298"/>
        <a:ext cx="1361767" cy="1361767"/>
      </dsp:txXfrm>
    </dsp:sp>
    <dsp:sp modelId="{73B73DB1-8E0F-4E6D-82AA-8A18AC4BEB61}">
      <dsp:nvSpPr>
        <dsp:cNvPr id="0" name=""/>
        <dsp:cNvSpPr/>
      </dsp:nvSpPr>
      <dsp:spPr>
        <a:xfrm rot="16200000">
          <a:off x="1432147" y="2268298"/>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Mitigate</a:t>
          </a:r>
        </a:p>
      </dsp:txBody>
      <dsp:txXfrm rot="5400000">
        <a:off x="1996210" y="2268298"/>
        <a:ext cx="1361767" cy="1361767"/>
      </dsp:txXfrm>
    </dsp:sp>
    <dsp:sp modelId="{EA2A1FF3-78F9-49F9-9BBC-62B41F0AF7BF}">
      <dsp:nvSpPr>
        <dsp:cNvPr id="0" name=""/>
        <dsp:cNvSpPr/>
      </dsp:nvSpPr>
      <dsp:spPr>
        <a:xfrm>
          <a:off x="3069992" y="1823534"/>
          <a:ext cx="664922" cy="578193"/>
        </a:xfrm>
        <a:prstGeom prst="circularArrow">
          <a:avLst/>
        </a:prstGeom>
        <a:solidFill>
          <a:schemeClr val="accent1">
            <a:tint val="6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F50D1D2-E6C4-45FB-A163-2B88C3563D0D}">
      <dsp:nvSpPr>
        <dsp:cNvPr id="0" name=""/>
        <dsp:cNvSpPr/>
      </dsp:nvSpPr>
      <dsp:spPr>
        <a:xfrm rot="10800000">
          <a:off x="3069992" y="2045916"/>
          <a:ext cx="664922" cy="578193"/>
        </a:xfrm>
        <a:prstGeom prst="circularArrow">
          <a:avLst/>
        </a:prstGeom>
        <a:solidFill>
          <a:schemeClr val="accent1">
            <a:tint val="6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AFDAA3-5674-4C39-AF34-77B17E245021}">
      <dsp:nvSpPr>
        <dsp:cNvPr id="0" name=""/>
        <dsp:cNvSpPr/>
      </dsp:nvSpPr>
      <dsp:spPr>
        <a:xfrm>
          <a:off x="2400"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Logging</a:t>
          </a:r>
        </a:p>
      </dsp:txBody>
      <dsp:txXfrm>
        <a:off x="2400" y="0"/>
        <a:ext cx="2355141" cy="1362986"/>
      </dsp:txXfrm>
    </dsp:sp>
    <dsp:sp modelId="{CEAADA57-8038-4FFF-9193-E34D1F1B4C82}">
      <dsp:nvSpPr>
        <dsp:cNvPr id="0" name=""/>
        <dsp:cNvSpPr/>
      </dsp:nvSpPr>
      <dsp:spPr>
        <a:xfrm>
          <a:off x="237914" y="1362986"/>
          <a:ext cx="1884113" cy="2953137"/>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Azure Monitor</a:t>
          </a:r>
        </a:p>
      </dsp:txBody>
      <dsp:txXfrm>
        <a:off x="293098" y="1418170"/>
        <a:ext cx="1773745" cy="2842769"/>
      </dsp:txXfrm>
    </dsp:sp>
    <dsp:sp modelId="{2DEE3C1D-6886-4738-8FAD-419551D0EBE8}">
      <dsp:nvSpPr>
        <dsp:cNvPr id="0" name=""/>
        <dsp:cNvSpPr/>
      </dsp:nvSpPr>
      <dsp:spPr>
        <a:xfrm>
          <a:off x="2534177"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Monitoring</a:t>
          </a:r>
        </a:p>
      </dsp:txBody>
      <dsp:txXfrm>
        <a:off x="2534177" y="0"/>
        <a:ext cx="2355141" cy="1362986"/>
      </dsp:txXfrm>
    </dsp:sp>
    <dsp:sp modelId="{4D23C510-E7FC-4B64-B9CE-7DA9335CED37}">
      <dsp:nvSpPr>
        <dsp:cNvPr id="0" name=""/>
        <dsp:cNvSpPr/>
      </dsp:nvSpPr>
      <dsp:spPr>
        <a:xfrm>
          <a:off x="2769691" y="1364317"/>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Log Analytics</a:t>
          </a:r>
        </a:p>
      </dsp:txBody>
      <dsp:txXfrm>
        <a:off x="2809813" y="1404439"/>
        <a:ext cx="1803869" cy="1289619"/>
      </dsp:txXfrm>
    </dsp:sp>
    <dsp:sp modelId="{F0CB3CFB-27E7-4334-BA6D-EAF1BE3C7D41}">
      <dsp:nvSpPr>
        <dsp:cNvPr id="0" name=""/>
        <dsp:cNvSpPr/>
      </dsp:nvSpPr>
      <dsp:spPr>
        <a:xfrm>
          <a:off x="2769691" y="2944929"/>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Application Insights</a:t>
          </a:r>
        </a:p>
      </dsp:txBody>
      <dsp:txXfrm>
        <a:off x="2809813" y="2985051"/>
        <a:ext cx="1803869" cy="1289619"/>
      </dsp:txXfrm>
    </dsp:sp>
    <dsp:sp modelId="{A99AD179-D939-424E-8F64-FE094337512B}">
      <dsp:nvSpPr>
        <dsp:cNvPr id="0" name=""/>
        <dsp:cNvSpPr/>
      </dsp:nvSpPr>
      <dsp:spPr>
        <a:xfrm>
          <a:off x="5065954"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Alert</a:t>
          </a:r>
        </a:p>
      </dsp:txBody>
      <dsp:txXfrm>
        <a:off x="5065954" y="0"/>
        <a:ext cx="2355141" cy="1362986"/>
      </dsp:txXfrm>
    </dsp:sp>
    <dsp:sp modelId="{902DE6D8-60F0-4171-9D95-5CFDB8257EFF}">
      <dsp:nvSpPr>
        <dsp:cNvPr id="0" name=""/>
        <dsp:cNvSpPr/>
      </dsp:nvSpPr>
      <dsp:spPr>
        <a:xfrm>
          <a:off x="5301468" y="1363097"/>
          <a:ext cx="1884113" cy="661860"/>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Alert Rule</a:t>
          </a:r>
        </a:p>
      </dsp:txBody>
      <dsp:txXfrm>
        <a:off x="5320853" y="1382482"/>
        <a:ext cx="1845343" cy="623090"/>
      </dsp:txXfrm>
    </dsp:sp>
    <dsp:sp modelId="{0579E5B9-4D0C-4771-B92C-0C5CEFDAE844}">
      <dsp:nvSpPr>
        <dsp:cNvPr id="0" name=""/>
        <dsp:cNvSpPr/>
      </dsp:nvSpPr>
      <dsp:spPr>
        <a:xfrm>
          <a:off x="5301468" y="2126782"/>
          <a:ext cx="1884113" cy="661860"/>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Budget Alert</a:t>
          </a:r>
        </a:p>
      </dsp:txBody>
      <dsp:txXfrm>
        <a:off x="5320853" y="2146167"/>
        <a:ext cx="1845343" cy="623090"/>
      </dsp:txXfrm>
    </dsp:sp>
    <dsp:sp modelId="{FAC1DF2B-575B-4E78-A428-CA8BC488B874}">
      <dsp:nvSpPr>
        <dsp:cNvPr id="0" name=""/>
        <dsp:cNvSpPr/>
      </dsp:nvSpPr>
      <dsp:spPr>
        <a:xfrm>
          <a:off x="5301468" y="2890467"/>
          <a:ext cx="1884113" cy="661860"/>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Cost Alert</a:t>
          </a:r>
        </a:p>
      </dsp:txBody>
      <dsp:txXfrm>
        <a:off x="5320853" y="2909852"/>
        <a:ext cx="1845343" cy="623090"/>
      </dsp:txXfrm>
    </dsp:sp>
    <dsp:sp modelId="{D85DC32D-4F14-4CC6-839B-1749DC1E2590}">
      <dsp:nvSpPr>
        <dsp:cNvPr id="0" name=""/>
        <dsp:cNvSpPr/>
      </dsp:nvSpPr>
      <dsp:spPr>
        <a:xfrm>
          <a:off x="5301468" y="3654153"/>
          <a:ext cx="1884113" cy="661860"/>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Policies</a:t>
          </a:r>
        </a:p>
      </dsp:txBody>
      <dsp:txXfrm>
        <a:off x="5320853" y="3673538"/>
        <a:ext cx="1845343" cy="623090"/>
      </dsp:txXfrm>
    </dsp:sp>
    <dsp:sp modelId="{883D88A1-257D-4608-A749-C9B666E3137D}">
      <dsp:nvSpPr>
        <dsp:cNvPr id="0" name=""/>
        <dsp:cNvSpPr/>
      </dsp:nvSpPr>
      <dsp:spPr>
        <a:xfrm>
          <a:off x="7597731"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Action</a:t>
          </a:r>
        </a:p>
      </dsp:txBody>
      <dsp:txXfrm>
        <a:off x="7597731" y="0"/>
        <a:ext cx="2355141" cy="1362986"/>
      </dsp:txXfrm>
    </dsp:sp>
    <dsp:sp modelId="{C5DCE7BA-95DA-49B7-813C-719C609FAF65}">
      <dsp:nvSpPr>
        <dsp:cNvPr id="0" name=""/>
        <dsp:cNvSpPr/>
      </dsp:nvSpPr>
      <dsp:spPr>
        <a:xfrm>
          <a:off x="7833245" y="1364317"/>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Alert Rule + Action</a:t>
          </a:r>
        </a:p>
      </dsp:txBody>
      <dsp:txXfrm>
        <a:off x="7873367" y="1404439"/>
        <a:ext cx="1803869" cy="1289619"/>
      </dsp:txXfrm>
    </dsp:sp>
    <dsp:sp modelId="{9818FD36-026C-4A28-8901-C9C075E6A22D}">
      <dsp:nvSpPr>
        <dsp:cNvPr id="0" name=""/>
        <dsp:cNvSpPr/>
      </dsp:nvSpPr>
      <dsp:spPr>
        <a:xfrm>
          <a:off x="7833245" y="2944929"/>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Blueprints + Policies</a:t>
          </a:r>
        </a:p>
      </dsp:txBody>
      <dsp:txXfrm>
        <a:off x="7873367" y="2985051"/>
        <a:ext cx="1803869" cy="12896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431BC1-BDDE-490F-B65F-BA65E7D93D42}">
      <dsp:nvSpPr>
        <dsp:cNvPr id="0" name=""/>
        <dsp:cNvSpPr/>
      </dsp:nvSpPr>
      <dsp:spPr>
        <a:xfrm>
          <a:off x="641581" y="2939"/>
          <a:ext cx="2781530" cy="1390765"/>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60960" rIns="91440" bIns="60960" numCol="1" spcCol="1270" anchor="ctr" anchorCtr="0">
          <a:noAutofit/>
        </a:bodyPr>
        <a:lstStyle/>
        <a:p>
          <a:pPr marL="0" lvl="0" indent="0" algn="ctr" defTabSz="2133600">
            <a:lnSpc>
              <a:spcPct val="90000"/>
            </a:lnSpc>
            <a:spcBef>
              <a:spcPct val="0"/>
            </a:spcBef>
            <a:spcAft>
              <a:spcPct val="35000"/>
            </a:spcAft>
            <a:buNone/>
          </a:pPr>
          <a:r>
            <a:rPr lang="en-IE" sz="4800" kern="1200" dirty="0"/>
            <a:t>Compute</a:t>
          </a:r>
        </a:p>
      </dsp:txBody>
      <dsp:txXfrm>
        <a:off x="682315" y="43673"/>
        <a:ext cx="2700062" cy="1309297"/>
      </dsp:txXfrm>
    </dsp:sp>
    <dsp:sp modelId="{08F7D481-EEE0-4D70-B342-78E70CB4D92F}">
      <dsp:nvSpPr>
        <dsp:cNvPr id="0" name=""/>
        <dsp:cNvSpPr/>
      </dsp:nvSpPr>
      <dsp:spPr>
        <a:xfrm>
          <a:off x="919734" y="1393704"/>
          <a:ext cx="278153" cy="1043074"/>
        </a:xfrm>
        <a:custGeom>
          <a:avLst/>
          <a:gdLst/>
          <a:ahLst/>
          <a:cxnLst/>
          <a:rect l="0" t="0" r="0" b="0"/>
          <a:pathLst>
            <a:path>
              <a:moveTo>
                <a:pt x="0" y="0"/>
              </a:moveTo>
              <a:lnTo>
                <a:pt x="0" y="1043074"/>
              </a:lnTo>
              <a:lnTo>
                <a:pt x="278153" y="104307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7C18AAC-F031-42A8-AED4-A4C8A5A074FD}">
      <dsp:nvSpPr>
        <dsp:cNvPr id="0" name=""/>
        <dsp:cNvSpPr/>
      </dsp:nvSpPr>
      <dsp:spPr>
        <a:xfrm>
          <a:off x="1197887" y="1741395"/>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err="1"/>
            <a:t>vCores</a:t>
          </a:r>
          <a:endParaRPr lang="en-IE" sz="3800" kern="1200" dirty="0"/>
        </a:p>
      </dsp:txBody>
      <dsp:txXfrm>
        <a:off x="1238621" y="1782129"/>
        <a:ext cx="2143756" cy="1309297"/>
      </dsp:txXfrm>
    </dsp:sp>
    <dsp:sp modelId="{C5AA15E3-7CD3-435F-AE6C-9AC9D4077B0F}">
      <dsp:nvSpPr>
        <dsp:cNvPr id="0" name=""/>
        <dsp:cNvSpPr/>
      </dsp:nvSpPr>
      <dsp:spPr>
        <a:xfrm>
          <a:off x="919734" y="1393704"/>
          <a:ext cx="278153" cy="2781530"/>
        </a:xfrm>
        <a:custGeom>
          <a:avLst/>
          <a:gdLst/>
          <a:ahLst/>
          <a:cxnLst/>
          <a:rect l="0" t="0" r="0" b="0"/>
          <a:pathLst>
            <a:path>
              <a:moveTo>
                <a:pt x="0" y="0"/>
              </a:moveTo>
              <a:lnTo>
                <a:pt x="0" y="2781530"/>
              </a:lnTo>
              <a:lnTo>
                <a:pt x="278153" y="27815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A9A8D4-C92D-4E12-BED0-07873032A1DE}">
      <dsp:nvSpPr>
        <dsp:cNvPr id="0" name=""/>
        <dsp:cNvSpPr/>
      </dsp:nvSpPr>
      <dsp:spPr>
        <a:xfrm>
          <a:off x="1197887" y="3479852"/>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Service Tier</a:t>
          </a:r>
        </a:p>
      </dsp:txBody>
      <dsp:txXfrm>
        <a:off x="1238621" y="3520586"/>
        <a:ext cx="2143756" cy="1309297"/>
      </dsp:txXfrm>
    </dsp:sp>
    <dsp:sp modelId="{E73CFEBB-7DC9-406B-8C4B-2515A51D3539}">
      <dsp:nvSpPr>
        <dsp:cNvPr id="0" name=""/>
        <dsp:cNvSpPr/>
      </dsp:nvSpPr>
      <dsp:spPr>
        <a:xfrm>
          <a:off x="4118494" y="2939"/>
          <a:ext cx="2781530" cy="1390765"/>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60960" rIns="91440" bIns="60960" numCol="1" spcCol="1270" anchor="ctr" anchorCtr="0">
          <a:noAutofit/>
        </a:bodyPr>
        <a:lstStyle/>
        <a:p>
          <a:pPr marL="0" lvl="0" indent="0" algn="ctr" defTabSz="2133600">
            <a:lnSpc>
              <a:spcPct val="90000"/>
            </a:lnSpc>
            <a:spcBef>
              <a:spcPct val="0"/>
            </a:spcBef>
            <a:spcAft>
              <a:spcPct val="35000"/>
            </a:spcAft>
            <a:buNone/>
          </a:pPr>
          <a:r>
            <a:rPr lang="en-IE" sz="4800" kern="1200" dirty="0"/>
            <a:t>Storage</a:t>
          </a:r>
        </a:p>
      </dsp:txBody>
      <dsp:txXfrm>
        <a:off x="4159228" y="43673"/>
        <a:ext cx="2700062" cy="1309297"/>
      </dsp:txXfrm>
    </dsp:sp>
    <dsp:sp modelId="{6779A08A-9A09-4799-A73C-EBF64C59FF6D}">
      <dsp:nvSpPr>
        <dsp:cNvPr id="0" name=""/>
        <dsp:cNvSpPr/>
      </dsp:nvSpPr>
      <dsp:spPr>
        <a:xfrm>
          <a:off x="4396647" y="1393704"/>
          <a:ext cx="278153" cy="1043074"/>
        </a:xfrm>
        <a:custGeom>
          <a:avLst/>
          <a:gdLst/>
          <a:ahLst/>
          <a:cxnLst/>
          <a:rect l="0" t="0" r="0" b="0"/>
          <a:pathLst>
            <a:path>
              <a:moveTo>
                <a:pt x="0" y="0"/>
              </a:moveTo>
              <a:lnTo>
                <a:pt x="0" y="1043074"/>
              </a:lnTo>
              <a:lnTo>
                <a:pt x="278153" y="104307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9AD5CCB-BF7D-477E-80C3-0BD0CACCEA84}">
      <dsp:nvSpPr>
        <dsp:cNvPr id="0" name=""/>
        <dsp:cNvSpPr/>
      </dsp:nvSpPr>
      <dsp:spPr>
        <a:xfrm>
          <a:off x="4674800" y="1741395"/>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Size</a:t>
          </a:r>
        </a:p>
      </dsp:txBody>
      <dsp:txXfrm>
        <a:off x="4715534" y="1782129"/>
        <a:ext cx="2143756" cy="1309297"/>
      </dsp:txXfrm>
    </dsp:sp>
    <dsp:sp modelId="{D133B90B-DD75-401B-93FC-29278B983F2E}">
      <dsp:nvSpPr>
        <dsp:cNvPr id="0" name=""/>
        <dsp:cNvSpPr/>
      </dsp:nvSpPr>
      <dsp:spPr>
        <a:xfrm>
          <a:off x="4396647" y="1393704"/>
          <a:ext cx="278153" cy="2781530"/>
        </a:xfrm>
        <a:custGeom>
          <a:avLst/>
          <a:gdLst/>
          <a:ahLst/>
          <a:cxnLst/>
          <a:rect l="0" t="0" r="0" b="0"/>
          <a:pathLst>
            <a:path>
              <a:moveTo>
                <a:pt x="0" y="0"/>
              </a:moveTo>
              <a:lnTo>
                <a:pt x="0" y="2781530"/>
              </a:lnTo>
              <a:lnTo>
                <a:pt x="278153" y="27815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F65236-DA17-4C7D-8417-423CEF2D1457}">
      <dsp:nvSpPr>
        <dsp:cNvPr id="0" name=""/>
        <dsp:cNvSpPr/>
      </dsp:nvSpPr>
      <dsp:spPr>
        <a:xfrm>
          <a:off x="4674800" y="3479852"/>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Tier</a:t>
          </a:r>
        </a:p>
      </dsp:txBody>
      <dsp:txXfrm>
        <a:off x="4715534" y="3520586"/>
        <a:ext cx="2143756" cy="1309297"/>
      </dsp:txXfrm>
    </dsp:sp>
    <dsp:sp modelId="{A5FB41C8-C9C7-4991-938F-2365CFF2471F}">
      <dsp:nvSpPr>
        <dsp:cNvPr id="0" name=""/>
        <dsp:cNvSpPr/>
      </dsp:nvSpPr>
      <dsp:spPr>
        <a:xfrm>
          <a:off x="7595408" y="2939"/>
          <a:ext cx="2781530" cy="1390765"/>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60960" rIns="91440" bIns="60960" numCol="1" spcCol="1270" anchor="ctr" anchorCtr="0">
          <a:noAutofit/>
        </a:bodyPr>
        <a:lstStyle/>
        <a:p>
          <a:pPr marL="0" lvl="0" indent="0" algn="ctr" defTabSz="2133600">
            <a:lnSpc>
              <a:spcPct val="90000"/>
            </a:lnSpc>
            <a:spcBef>
              <a:spcPct val="0"/>
            </a:spcBef>
            <a:spcAft>
              <a:spcPct val="35000"/>
            </a:spcAft>
            <a:buNone/>
          </a:pPr>
          <a:r>
            <a:rPr lang="en-IE" sz="4800" kern="1200" dirty="0" err="1"/>
            <a:t>Misc</a:t>
          </a:r>
          <a:endParaRPr lang="en-IE" sz="4800" kern="1200" dirty="0"/>
        </a:p>
      </dsp:txBody>
      <dsp:txXfrm>
        <a:off x="7636142" y="43673"/>
        <a:ext cx="2700062" cy="1309297"/>
      </dsp:txXfrm>
    </dsp:sp>
    <dsp:sp modelId="{0953EEA6-E0D7-4407-851F-3483DE84F09D}">
      <dsp:nvSpPr>
        <dsp:cNvPr id="0" name=""/>
        <dsp:cNvSpPr/>
      </dsp:nvSpPr>
      <dsp:spPr>
        <a:xfrm>
          <a:off x="7873561" y="1393704"/>
          <a:ext cx="278153" cy="1043074"/>
        </a:xfrm>
        <a:custGeom>
          <a:avLst/>
          <a:gdLst/>
          <a:ahLst/>
          <a:cxnLst/>
          <a:rect l="0" t="0" r="0" b="0"/>
          <a:pathLst>
            <a:path>
              <a:moveTo>
                <a:pt x="0" y="0"/>
              </a:moveTo>
              <a:lnTo>
                <a:pt x="0" y="1043074"/>
              </a:lnTo>
              <a:lnTo>
                <a:pt x="278153" y="104307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228CEA-24B6-4349-B00B-0984CC469192}">
      <dsp:nvSpPr>
        <dsp:cNvPr id="0" name=""/>
        <dsp:cNvSpPr/>
      </dsp:nvSpPr>
      <dsp:spPr>
        <a:xfrm>
          <a:off x="8151714" y="1741395"/>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Licensing</a:t>
          </a:r>
        </a:p>
      </dsp:txBody>
      <dsp:txXfrm>
        <a:off x="8192448" y="1782129"/>
        <a:ext cx="2143756" cy="1309297"/>
      </dsp:txXfrm>
    </dsp:sp>
    <dsp:sp modelId="{DE08C18C-FBC7-4CAE-A379-DD14D0D0D75D}">
      <dsp:nvSpPr>
        <dsp:cNvPr id="0" name=""/>
        <dsp:cNvSpPr/>
      </dsp:nvSpPr>
      <dsp:spPr>
        <a:xfrm>
          <a:off x="7873561" y="1393704"/>
          <a:ext cx="278153" cy="2781530"/>
        </a:xfrm>
        <a:custGeom>
          <a:avLst/>
          <a:gdLst/>
          <a:ahLst/>
          <a:cxnLst/>
          <a:rect l="0" t="0" r="0" b="0"/>
          <a:pathLst>
            <a:path>
              <a:moveTo>
                <a:pt x="0" y="0"/>
              </a:moveTo>
              <a:lnTo>
                <a:pt x="0" y="2781530"/>
              </a:lnTo>
              <a:lnTo>
                <a:pt x="278153" y="27815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CC2B2F1-0703-4D66-B415-18FD94CF7D20}">
      <dsp:nvSpPr>
        <dsp:cNvPr id="0" name=""/>
        <dsp:cNvSpPr/>
      </dsp:nvSpPr>
      <dsp:spPr>
        <a:xfrm>
          <a:off x="8151714" y="3479852"/>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Traffic</a:t>
          </a:r>
        </a:p>
      </dsp:txBody>
      <dsp:txXfrm>
        <a:off x="8192448" y="3520586"/>
        <a:ext cx="2143756" cy="130929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E19A7F-DFD2-40BE-AB26-013117A56DA9}">
      <dsp:nvSpPr>
        <dsp:cNvPr id="0" name=""/>
        <dsp:cNvSpPr/>
      </dsp:nvSpPr>
      <dsp:spPr>
        <a:xfrm>
          <a:off x="1345" y="0"/>
          <a:ext cx="3497189" cy="4904740"/>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IE" sz="4200" kern="1200" dirty="0"/>
            <a:t>Consumption</a:t>
          </a:r>
        </a:p>
      </dsp:txBody>
      <dsp:txXfrm>
        <a:off x="1345" y="0"/>
        <a:ext cx="3497189" cy="1471422"/>
      </dsp:txXfrm>
    </dsp:sp>
    <dsp:sp modelId="{B1D61D89-2DCF-47AC-B174-405498139192}">
      <dsp:nvSpPr>
        <dsp:cNvPr id="0" name=""/>
        <dsp:cNvSpPr/>
      </dsp:nvSpPr>
      <dsp:spPr>
        <a:xfrm>
          <a:off x="351064" y="1471841"/>
          <a:ext cx="2797751" cy="963585"/>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Pay per use</a:t>
          </a:r>
        </a:p>
      </dsp:txBody>
      <dsp:txXfrm>
        <a:off x="379286" y="1500063"/>
        <a:ext cx="2741307" cy="907141"/>
      </dsp:txXfrm>
    </dsp:sp>
    <dsp:sp modelId="{1C562D00-C6C9-4B2C-A633-01144B79E4FF}">
      <dsp:nvSpPr>
        <dsp:cNvPr id="0" name=""/>
        <dsp:cNvSpPr/>
      </dsp:nvSpPr>
      <dsp:spPr>
        <a:xfrm>
          <a:off x="351064" y="2583669"/>
          <a:ext cx="2797751" cy="963585"/>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err="1">
              <a:solidFill>
                <a:schemeClr val="bg1"/>
              </a:solidFill>
            </a:rPr>
            <a:t>Autoscale</a:t>
          </a:r>
          <a:endParaRPr lang="en-IE" sz="2500" kern="1200" dirty="0">
            <a:solidFill>
              <a:schemeClr val="bg1"/>
            </a:solidFill>
          </a:endParaRPr>
        </a:p>
      </dsp:txBody>
      <dsp:txXfrm>
        <a:off x="379286" y="2611891"/>
        <a:ext cx="2741307" cy="907141"/>
      </dsp:txXfrm>
    </dsp:sp>
    <dsp:sp modelId="{827C6B38-947B-46A0-89F1-BD5A8CA824D7}">
      <dsp:nvSpPr>
        <dsp:cNvPr id="0" name=""/>
        <dsp:cNvSpPr/>
      </dsp:nvSpPr>
      <dsp:spPr>
        <a:xfrm>
          <a:off x="351064" y="3695498"/>
          <a:ext cx="2797751" cy="963585"/>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Low usage</a:t>
          </a:r>
        </a:p>
      </dsp:txBody>
      <dsp:txXfrm>
        <a:off x="379286" y="3723720"/>
        <a:ext cx="2741307" cy="907141"/>
      </dsp:txXfrm>
    </dsp:sp>
    <dsp:sp modelId="{58807BF7-A715-4BEF-ACBF-4040D9EE188E}">
      <dsp:nvSpPr>
        <dsp:cNvPr id="0" name=""/>
        <dsp:cNvSpPr/>
      </dsp:nvSpPr>
      <dsp:spPr>
        <a:xfrm>
          <a:off x="3760824" y="0"/>
          <a:ext cx="3497189" cy="4904740"/>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IE" sz="4200" kern="1200" dirty="0"/>
            <a:t>Premium</a:t>
          </a:r>
        </a:p>
      </dsp:txBody>
      <dsp:txXfrm>
        <a:off x="3760824" y="0"/>
        <a:ext cx="3497189" cy="1471422"/>
      </dsp:txXfrm>
    </dsp:sp>
    <dsp:sp modelId="{4675DECD-9AC8-4DBD-BBA6-FAB104AB63ED}">
      <dsp:nvSpPr>
        <dsp:cNvPr id="0" name=""/>
        <dsp:cNvSpPr/>
      </dsp:nvSpPr>
      <dsp:spPr>
        <a:xfrm>
          <a:off x="4110543" y="1471541"/>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Pay per use</a:t>
          </a:r>
        </a:p>
      </dsp:txBody>
      <dsp:txXfrm>
        <a:off x="4131470" y="1492468"/>
        <a:ext cx="2755897" cy="672662"/>
      </dsp:txXfrm>
    </dsp:sp>
    <dsp:sp modelId="{07AF2810-E2B4-4CE8-B4B5-623CA113AC42}">
      <dsp:nvSpPr>
        <dsp:cNvPr id="0" name=""/>
        <dsp:cNvSpPr/>
      </dsp:nvSpPr>
      <dsp:spPr>
        <a:xfrm>
          <a:off x="4110543" y="2295983"/>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err="1">
              <a:solidFill>
                <a:schemeClr val="bg1"/>
              </a:solidFill>
            </a:rPr>
            <a:t>Autoscale</a:t>
          </a:r>
          <a:endParaRPr lang="en-IE" sz="2500" kern="1200" dirty="0">
            <a:solidFill>
              <a:schemeClr val="bg1"/>
            </a:solidFill>
          </a:endParaRPr>
        </a:p>
      </dsp:txBody>
      <dsp:txXfrm>
        <a:off x="4131470" y="2316910"/>
        <a:ext cx="2755897" cy="672662"/>
      </dsp:txXfrm>
    </dsp:sp>
    <dsp:sp modelId="{34ABEFBE-CA54-4837-95D6-A77A512CE8AB}">
      <dsp:nvSpPr>
        <dsp:cNvPr id="0" name=""/>
        <dsp:cNvSpPr/>
      </dsp:nvSpPr>
      <dsp:spPr>
        <a:xfrm>
          <a:off x="4110543" y="3120425"/>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Higher usage</a:t>
          </a:r>
        </a:p>
      </dsp:txBody>
      <dsp:txXfrm>
        <a:off x="4131470" y="3141352"/>
        <a:ext cx="2755897" cy="672662"/>
      </dsp:txXfrm>
    </dsp:sp>
    <dsp:sp modelId="{221DD8A8-C906-4101-AD3C-C238B7A0C44E}">
      <dsp:nvSpPr>
        <dsp:cNvPr id="0" name=""/>
        <dsp:cNvSpPr/>
      </dsp:nvSpPr>
      <dsp:spPr>
        <a:xfrm>
          <a:off x="4110543" y="3944867"/>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Prewarm instances</a:t>
          </a:r>
        </a:p>
      </dsp:txBody>
      <dsp:txXfrm>
        <a:off x="4131470" y="3965794"/>
        <a:ext cx="2755897" cy="672662"/>
      </dsp:txXfrm>
    </dsp:sp>
    <dsp:sp modelId="{79219E41-59E0-4C08-9F1A-88C099FBC6AF}">
      <dsp:nvSpPr>
        <dsp:cNvPr id="0" name=""/>
        <dsp:cNvSpPr/>
      </dsp:nvSpPr>
      <dsp:spPr>
        <a:xfrm>
          <a:off x="7520303" y="0"/>
          <a:ext cx="3497189" cy="4904740"/>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IE" sz="4200" kern="1200" dirty="0"/>
            <a:t>Dedicated</a:t>
          </a:r>
        </a:p>
      </dsp:txBody>
      <dsp:txXfrm>
        <a:off x="7520303" y="0"/>
        <a:ext cx="3497189" cy="1471422"/>
      </dsp:txXfrm>
    </dsp:sp>
    <dsp:sp modelId="{AD7636C5-802A-41F3-BFF7-ABB3E850E261}">
      <dsp:nvSpPr>
        <dsp:cNvPr id="0" name=""/>
        <dsp:cNvSpPr/>
      </dsp:nvSpPr>
      <dsp:spPr>
        <a:xfrm>
          <a:off x="7870022" y="1472858"/>
          <a:ext cx="2797751" cy="147884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Dedicated Compute</a:t>
          </a:r>
        </a:p>
      </dsp:txBody>
      <dsp:txXfrm>
        <a:off x="7913336" y="1516172"/>
        <a:ext cx="2711123" cy="1392218"/>
      </dsp:txXfrm>
    </dsp:sp>
    <dsp:sp modelId="{C9E7D983-999B-46CB-A2F8-0BCCB15E87CF}">
      <dsp:nvSpPr>
        <dsp:cNvPr id="0" name=""/>
        <dsp:cNvSpPr/>
      </dsp:nvSpPr>
      <dsp:spPr>
        <a:xfrm>
          <a:off x="7870022" y="3179219"/>
          <a:ext cx="2797751" cy="147884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User Scale</a:t>
          </a:r>
        </a:p>
      </dsp:txBody>
      <dsp:txXfrm>
        <a:off x="7913336" y="3222533"/>
        <a:ext cx="2711123" cy="139221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54091E-B52F-4A6A-B6C0-5A0FB0196B3B}" type="datetimeFigureOut">
              <a:rPr lang="en-IE" smtClean="0"/>
              <a:t>14/11/2022</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5B5252-8534-42B9-BEB1-6A93DAA021E2}" type="slidenum">
              <a:rPr lang="en-IE" smtClean="0"/>
              <a:t>‹#›</a:t>
            </a:fld>
            <a:endParaRPr lang="en-IE"/>
          </a:p>
        </p:txBody>
      </p:sp>
    </p:spTree>
    <p:extLst>
      <p:ext uri="{BB962C8B-B14F-4D97-AF65-F5344CB8AC3E}">
        <p14:creationId xmlns:p14="http://schemas.microsoft.com/office/powerpoint/2010/main" val="2006785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With happy ending </a:t>
            </a:r>
          </a:p>
          <a:p>
            <a:endParaRPr lang="en-IE" dirty="0"/>
          </a:p>
          <a:p>
            <a:r>
              <a:rPr lang="en-IE" dirty="0"/>
              <a:t>By about 25% </a:t>
            </a:r>
          </a:p>
        </p:txBody>
      </p:sp>
      <p:sp>
        <p:nvSpPr>
          <p:cNvPr id="4" name="Slide Number Placeholder 3"/>
          <p:cNvSpPr>
            <a:spLocks noGrp="1"/>
          </p:cNvSpPr>
          <p:nvPr>
            <p:ph type="sldNum" sz="quarter" idx="5"/>
          </p:nvPr>
        </p:nvSpPr>
        <p:spPr/>
        <p:txBody>
          <a:bodyPr/>
          <a:lstStyle/>
          <a:p>
            <a:fld id="{FD5B5252-8534-42B9-BEB1-6A93DAA021E2}" type="slidenum">
              <a:rPr lang="en-IE" smtClean="0"/>
              <a:t>6</a:t>
            </a:fld>
            <a:endParaRPr lang="en-IE"/>
          </a:p>
        </p:txBody>
      </p:sp>
    </p:spTree>
    <p:extLst>
      <p:ext uri="{BB962C8B-B14F-4D97-AF65-F5344CB8AC3E}">
        <p14:creationId xmlns:p14="http://schemas.microsoft.com/office/powerpoint/2010/main" val="42745601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Part technical, part manager, part accounting</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16</a:t>
            </a:fld>
            <a:endParaRPr lang="en-IE"/>
          </a:p>
        </p:txBody>
      </p:sp>
    </p:spTree>
    <p:extLst>
      <p:ext uri="{BB962C8B-B14F-4D97-AF65-F5344CB8AC3E}">
        <p14:creationId xmlns:p14="http://schemas.microsoft.com/office/powerpoint/2010/main" val="507814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In the organisation topology</a:t>
            </a:r>
          </a:p>
          <a:p>
            <a:endParaRPr lang="en-IE" dirty="0"/>
          </a:p>
          <a:p>
            <a:r>
              <a:rPr lang="en-IE" dirty="0"/>
              <a:t>Somewhat centralised cost control model. </a:t>
            </a:r>
          </a:p>
          <a:p>
            <a:endParaRPr lang="en-IE" dirty="0"/>
          </a:p>
          <a:p>
            <a:r>
              <a:rPr lang="en-IE" dirty="0"/>
              <a:t>Having observed many FinOps teams I think that the best position for FinOps is under Chief Operating Officer (COO). </a:t>
            </a:r>
            <a:endParaRPr lang="ru-RU" dirty="0"/>
          </a:p>
          <a:p>
            <a:endParaRPr lang="en-GB" dirty="0"/>
          </a:p>
          <a:p>
            <a:r>
              <a:rPr lang="en-GB" b="1" dirty="0"/>
              <a:t>Engineers</a:t>
            </a:r>
          </a:p>
          <a:p>
            <a:pPr marL="171450" indent="-171450">
              <a:buFont typeface="Arial" panose="020B0604020202020204" pitchFamily="34" charset="0"/>
              <a:buChar char="•"/>
            </a:pPr>
            <a:r>
              <a:rPr lang="en-GB" dirty="0"/>
              <a:t>Want to work on something meaningful and fun</a:t>
            </a:r>
          </a:p>
          <a:p>
            <a:pPr marL="171450" indent="-171450">
              <a:buFont typeface="Arial" panose="020B0604020202020204" pitchFamily="34" charset="0"/>
              <a:buChar char="•"/>
            </a:pPr>
            <a:r>
              <a:rPr lang="en-GB" dirty="0"/>
              <a:t>Want to deliver software fast and reliably</a:t>
            </a:r>
          </a:p>
          <a:p>
            <a:pPr marL="171450" indent="-171450">
              <a:buFont typeface="Arial" panose="020B0604020202020204" pitchFamily="34" charset="0"/>
              <a:buChar char="•"/>
            </a:pPr>
            <a:r>
              <a:rPr lang="en-GB" dirty="0"/>
              <a:t>Hate inefficiency and want efficient use of resources</a:t>
            </a:r>
          </a:p>
          <a:p>
            <a:pPr marL="171450" indent="-171450">
              <a:buFont typeface="Arial" panose="020B0604020202020204" pitchFamily="34" charset="0"/>
              <a:buChar char="•"/>
            </a:pPr>
            <a:r>
              <a:rPr lang="en-GB" dirty="0"/>
              <a:t>Stay up to speed on the latest tech</a:t>
            </a:r>
          </a:p>
          <a:p>
            <a:pPr marL="171450" indent="-171450">
              <a:buFont typeface="Arial" panose="020B0604020202020204" pitchFamily="34" charset="0"/>
              <a:buChar char="•"/>
            </a:pPr>
            <a:r>
              <a:rPr lang="en-GB" dirty="0"/>
              <a:t>Are measured by uptime</a:t>
            </a:r>
          </a:p>
          <a:p>
            <a:pPr marL="171450" indent="-171450">
              <a:buFont typeface="Arial" panose="020B0604020202020204" pitchFamily="34" charset="0"/>
              <a:buChar char="•"/>
            </a:pPr>
            <a:r>
              <a:rPr lang="en-GB" dirty="0"/>
              <a:t>Want to deliver features, fix bugs, and improve performance</a:t>
            </a:r>
          </a:p>
          <a:p>
            <a:pPr marL="171450" indent="-171450">
              <a:buFont typeface="Arial" panose="020B0604020202020204" pitchFamily="34" charset="0"/>
              <a:buChar char="•"/>
            </a:pPr>
            <a:r>
              <a:rPr lang="en-GB" dirty="0"/>
              <a:t>Would prefer not to worry about cost (but are responsible for incurring</a:t>
            </a:r>
            <a:r>
              <a:rPr lang="ru-RU" dirty="0"/>
              <a:t> </a:t>
            </a:r>
            <a:r>
              <a:rPr lang="en-GB" dirty="0"/>
              <a:t>it)</a:t>
            </a:r>
          </a:p>
          <a:p>
            <a:endParaRPr lang="en-GB" dirty="0"/>
          </a:p>
          <a:p>
            <a:endParaRPr lang="en-GB" dirty="0"/>
          </a:p>
          <a:p>
            <a:r>
              <a:rPr lang="en-GB" b="1" dirty="0"/>
              <a:t>Finance People</a:t>
            </a:r>
          </a:p>
          <a:p>
            <a:pPr marL="171450" indent="-171450">
              <a:buFont typeface="Arial" panose="020B0604020202020204" pitchFamily="34" charset="0"/>
              <a:buChar char="•"/>
            </a:pPr>
            <a:r>
              <a:rPr lang="en-GB" dirty="0"/>
              <a:t>Want to accurately forecast and predict spending</a:t>
            </a:r>
          </a:p>
          <a:p>
            <a:pPr marL="171450" indent="-171450">
              <a:buFont typeface="Arial" panose="020B0604020202020204" pitchFamily="34" charset="0"/>
              <a:buChar char="•"/>
            </a:pPr>
            <a:r>
              <a:rPr lang="en-GB" dirty="0"/>
              <a:t>Want to be able to charge back and/or allocate 100% of spending</a:t>
            </a:r>
          </a:p>
          <a:p>
            <a:pPr marL="171450" indent="-171450">
              <a:buFont typeface="Arial" panose="020B0604020202020204" pitchFamily="34" charset="0"/>
              <a:buChar char="•"/>
            </a:pPr>
            <a:r>
              <a:rPr lang="en-GB" dirty="0"/>
              <a:t>Seek to amortize costs appropriately to the teams responsible</a:t>
            </a:r>
          </a:p>
          <a:p>
            <a:pPr marL="171450" indent="-171450">
              <a:buFont typeface="Arial" panose="020B0604020202020204" pitchFamily="34" charset="0"/>
              <a:buChar char="•"/>
            </a:pPr>
            <a:r>
              <a:rPr lang="en-GB" dirty="0"/>
              <a:t>Want to split out shared costs, like support and shared services</a:t>
            </a:r>
          </a:p>
          <a:p>
            <a:pPr marL="171450" indent="-171450">
              <a:buFont typeface="Arial" panose="020B0604020202020204" pitchFamily="34" charset="0"/>
              <a:buChar char="•"/>
            </a:pPr>
            <a:r>
              <a:rPr lang="en-GB" dirty="0"/>
              <a:t>Want to control and reduce costs, but maintain quality/speed</a:t>
            </a:r>
          </a:p>
          <a:p>
            <a:pPr marL="171450" indent="-171450">
              <a:buFont typeface="Arial" panose="020B0604020202020204" pitchFamily="34" charset="0"/>
              <a:buChar char="•"/>
            </a:pPr>
            <a:r>
              <a:rPr lang="en-GB" dirty="0"/>
              <a:t>Want to help executives inform cloud strategy</a:t>
            </a:r>
          </a:p>
          <a:p>
            <a:pPr marL="171450" indent="-171450">
              <a:buFont typeface="Arial" panose="020B0604020202020204" pitchFamily="34" charset="0"/>
              <a:buChar char="•"/>
            </a:pPr>
            <a:r>
              <a:rPr lang="en-GB" dirty="0"/>
              <a:t>Want to be aware of budget risks</a:t>
            </a:r>
          </a:p>
          <a:p>
            <a:endParaRPr lang="en-GB" dirty="0"/>
          </a:p>
          <a:p>
            <a:endParaRPr lang="en-GB" dirty="0"/>
          </a:p>
          <a:p>
            <a:r>
              <a:rPr lang="en-GB" b="1" dirty="0"/>
              <a:t>Executives</a:t>
            </a:r>
          </a:p>
          <a:p>
            <a:pPr marL="171450" indent="-171450">
              <a:buFont typeface="Arial" panose="020B0604020202020204" pitchFamily="34" charset="0"/>
              <a:buChar char="•"/>
            </a:pPr>
            <a:r>
              <a:rPr lang="en-GB" dirty="0"/>
              <a:t>Want to drive shared accountability to teams</a:t>
            </a:r>
          </a:p>
          <a:p>
            <a:pPr marL="171450" indent="-171450">
              <a:buFont typeface="Arial" panose="020B0604020202020204" pitchFamily="34" charset="0"/>
              <a:buChar char="•"/>
            </a:pPr>
            <a:r>
              <a:rPr lang="en-GB" dirty="0"/>
              <a:t>Desire a digital business transformation</a:t>
            </a:r>
          </a:p>
          <a:p>
            <a:pPr marL="171450" indent="-171450">
              <a:buFont typeface="Arial" panose="020B0604020202020204" pitchFamily="34" charset="0"/>
              <a:buChar char="•"/>
            </a:pPr>
            <a:r>
              <a:rPr lang="en-GB" dirty="0"/>
              <a:t>Want to shorten time to market for new services</a:t>
            </a:r>
          </a:p>
          <a:p>
            <a:pPr marL="171450" indent="-171450">
              <a:buFont typeface="Arial" panose="020B0604020202020204" pitchFamily="34" charset="0"/>
              <a:buChar char="•"/>
            </a:pPr>
            <a:r>
              <a:rPr lang="en-GB" dirty="0"/>
              <a:t>Seek a competitive advantage</a:t>
            </a:r>
          </a:p>
          <a:p>
            <a:pPr marL="171450" indent="-171450">
              <a:buFont typeface="Arial" panose="020B0604020202020204" pitchFamily="34" charset="0"/>
              <a:buChar char="•"/>
            </a:pPr>
            <a:r>
              <a:rPr lang="en-GB" dirty="0"/>
              <a:t>Want to establish a successful cloud strategy</a:t>
            </a:r>
          </a:p>
          <a:p>
            <a:pPr marL="171450" indent="-171450">
              <a:buFont typeface="Arial" panose="020B0604020202020204" pitchFamily="34" charset="0"/>
              <a:buChar char="•"/>
            </a:pPr>
            <a:r>
              <a:rPr lang="en-GB" dirty="0"/>
              <a:t>Need to define and manage KPIs (key performance indicators)</a:t>
            </a:r>
          </a:p>
          <a:p>
            <a:pPr marL="171450" indent="-171450">
              <a:buFont typeface="Arial" panose="020B0604020202020204" pitchFamily="34" charset="0"/>
              <a:buChar char="•"/>
            </a:pPr>
            <a:r>
              <a:rPr lang="en-GB" dirty="0"/>
              <a:t>Must prove the value of tech investments</a:t>
            </a:r>
          </a:p>
          <a:p>
            <a:endParaRPr lang="en-IE" dirty="0"/>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17</a:t>
            </a:fld>
            <a:endParaRPr lang="en-IE"/>
          </a:p>
        </p:txBody>
      </p:sp>
    </p:spTree>
    <p:extLst>
      <p:ext uri="{BB962C8B-B14F-4D97-AF65-F5344CB8AC3E}">
        <p14:creationId xmlns:p14="http://schemas.microsoft.com/office/powerpoint/2010/main" val="109897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endParaRPr lang="en-IE" dirty="0"/>
          </a:p>
          <a:p>
            <a:endParaRPr lang="en-IE" dirty="0"/>
          </a:p>
          <a:p>
            <a:r>
              <a:rPr lang="en-IE" dirty="0"/>
              <a:t>DBA refused to discuss low usage DB service ($100 monthly)</a:t>
            </a:r>
          </a:p>
          <a:p>
            <a:pPr lvl="1"/>
            <a:r>
              <a:rPr lang="en-IE" dirty="0"/>
              <a:t>Pick a phone and call the person</a:t>
            </a:r>
          </a:p>
          <a:p>
            <a:pPr lvl="1"/>
            <a:r>
              <a:rPr lang="en-IE" dirty="0"/>
              <a:t>Understand the reasoning and service importance</a:t>
            </a:r>
          </a:p>
          <a:p>
            <a:pPr lvl="1"/>
            <a:r>
              <a:rPr lang="en-IE" dirty="0"/>
              <a:t>Communicate the importance </a:t>
            </a:r>
          </a:p>
          <a:p>
            <a:pPr lvl="1"/>
            <a:r>
              <a:rPr lang="en-IE" dirty="0"/>
              <a:t>Show historical usage (only 100 per month, but 2400 over last 2 years)</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18</a:t>
            </a:fld>
            <a:endParaRPr lang="en-IE"/>
          </a:p>
        </p:txBody>
      </p:sp>
    </p:spTree>
    <p:extLst>
      <p:ext uri="{BB962C8B-B14F-4D97-AF65-F5344CB8AC3E}">
        <p14:creationId xmlns:p14="http://schemas.microsoft.com/office/powerpoint/2010/main" val="21592107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b="1" dirty="0"/>
              <a:t>Real time reporting is a powerful influence on human behaviour. </a:t>
            </a:r>
          </a:p>
          <a:p>
            <a:endParaRPr lang="en-IE" dirty="0"/>
          </a:p>
          <a:p>
            <a:endParaRPr lang="en-IE" dirty="0"/>
          </a:p>
          <a:p>
            <a:endParaRPr lang="en-IE" dirty="0"/>
          </a:p>
          <a:p>
            <a:endParaRPr lang="en-IE" dirty="0"/>
          </a:p>
          <a:p>
            <a:r>
              <a:rPr lang="en-IE" dirty="0"/>
              <a:t>Rightsizing - </a:t>
            </a:r>
            <a:r>
              <a:rPr lang="en-GB" dirty="0"/>
              <a:t>resizing cloud resources to better match workload requirements</a:t>
            </a: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19</a:t>
            </a:fld>
            <a:endParaRPr lang="en-IE"/>
          </a:p>
        </p:txBody>
      </p:sp>
    </p:spTree>
    <p:extLst>
      <p:ext uri="{BB962C8B-B14F-4D97-AF65-F5344CB8AC3E}">
        <p14:creationId xmlns:p14="http://schemas.microsoft.com/office/powerpoint/2010/main" val="3624171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r>
              <a:rPr lang="en-IE" b="1" dirty="0"/>
              <a:t>Report Utilization</a:t>
            </a:r>
          </a:p>
          <a:p>
            <a:pPr marL="0" indent="0">
              <a:buFont typeface="Arial" panose="020B0604020202020204" pitchFamily="34" charset="0"/>
              <a:buNone/>
            </a:pPr>
            <a:endParaRPr lang="en-IE" dirty="0"/>
          </a:p>
          <a:p>
            <a:pPr marL="0" indent="0">
              <a:buFont typeface="Arial" panose="020B0604020202020204" pitchFamily="34" charset="0"/>
              <a:buNone/>
            </a:pPr>
            <a:r>
              <a:rPr lang="en-IE" dirty="0"/>
              <a:t>Usage metrics for each resource: </a:t>
            </a:r>
          </a:p>
          <a:p>
            <a:pPr marL="171450" indent="-171450">
              <a:buFont typeface="Arial" panose="020B0604020202020204" pitchFamily="34" charset="0"/>
              <a:buChar char="•"/>
            </a:pPr>
            <a:r>
              <a:rPr lang="en-IE" dirty="0"/>
              <a:t>Number of connections</a:t>
            </a:r>
          </a:p>
          <a:p>
            <a:pPr marL="171450" indent="-171450">
              <a:buFont typeface="Arial" panose="020B0604020202020204" pitchFamily="34" charset="0"/>
              <a:buChar char="•"/>
            </a:pPr>
            <a:r>
              <a:rPr lang="en-IE" dirty="0"/>
              <a:t>Compute utilisation (CPU, Memory)</a:t>
            </a:r>
          </a:p>
          <a:p>
            <a:pPr marL="171450" indent="-171450">
              <a:buFont typeface="Arial" panose="020B0604020202020204" pitchFamily="34" charset="0"/>
              <a:buChar char="•"/>
            </a:pPr>
            <a:r>
              <a:rPr lang="en-IE" dirty="0"/>
              <a:t>Storage Utilization </a:t>
            </a:r>
          </a:p>
          <a:p>
            <a:pPr marL="0" indent="0">
              <a:buFont typeface="Arial" panose="020B0604020202020204" pitchFamily="34" charset="0"/>
              <a:buNone/>
            </a:pPr>
            <a:endParaRPr lang="en-IE" dirty="0"/>
          </a:p>
          <a:p>
            <a:pPr marL="0" indent="0">
              <a:buFont typeface="Arial" panose="020B0604020202020204" pitchFamily="34" charset="0"/>
              <a:buNone/>
            </a:pPr>
            <a:r>
              <a:rPr lang="en-IE" dirty="0"/>
              <a:t>To catch cases such as 2 weeks no one connected to the database. Why? </a:t>
            </a:r>
          </a:p>
          <a:p>
            <a:pPr marL="171450" indent="-171450">
              <a:buFont typeface="Arial" panose="020B0604020202020204" pitchFamily="34" charset="0"/>
              <a:buChar char="•"/>
            </a:pP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20</a:t>
            </a:fld>
            <a:endParaRPr lang="en-IE"/>
          </a:p>
        </p:txBody>
      </p:sp>
    </p:spTree>
    <p:extLst>
      <p:ext uri="{BB962C8B-B14F-4D97-AF65-F5344CB8AC3E}">
        <p14:creationId xmlns:p14="http://schemas.microsoft.com/office/powerpoint/2010/main" val="3186942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We can consider FinOps as a Culture practise aimed at </a:t>
            </a:r>
            <a:r>
              <a:rPr lang="en-IE" b="1" dirty="0"/>
              <a:t>encouraging good behaviour</a:t>
            </a:r>
            <a:r>
              <a:rPr lang="en-IE" dirty="0"/>
              <a:t>. </a:t>
            </a:r>
          </a:p>
          <a:p>
            <a:endParaRPr lang="en-IE" dirty="0"/>
          </a:p>
          <a:p>
            <a:r>
              <a:rPr lang="en-IE" dirty="0"/>
              <a:t>Some examples</a:t>
            </a:r>
            <a:r>
              <a:rPr lang="ru-RU" dirty="0"/>
              <a:t> </a:t>
            </a:r>
            <a:r>
              <a:rPr lang="en-IE" dirty="0"/>
              <a:t>of encouragement: </a:t>
            </a:r>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Department that saved on the cloud may receive additional funding for contractors or other vouchers.  </a:t>
            </a:r>
          </a:p>
          <a:p>
            <a:endParaRPr lang="en-IE" dirty="0"/>
          </a:p>
          <a:p>
            <a:r>
              <a:rPr lang="en-IE" dirty="0"/>
              <a:t>Organization can provide vouchers to the teams who optimized their spending during the period. </a:t>
            </a:r>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b="1" dirty="0"/>
              <a:t>Encourage good behaviour</a:t>
            </a:r>
          </a:p>
          <a:p>
            <a:endParaRPr lang="en-IE" dirty="0"/>
          </a:p>
          <a:p>
            <a:endParaRPr lang="en-IE" dirty="0"/>
          </a:p>
          <a:p>
            <a:r>
              <a:rPr lang="en-IE" dirty="0"/>
              <a:t>Becomes another decision making parameter: Cost + Speed + Reliability</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21</a:t>
            </a:fld>
            <a:endParaRPr lang="en-IE"/>
          </a:p>
        </p:txBody>
      </p:sp>
    </p:spTree>
    <p:extLst>
      <p:ext uri="{BB962C8B-B14F-4D97-AF65-F5344CB8AC3E}">
        <p14:creationId xmlns:p14="http://schemas.microsoft.com/office/powerpoint/2010/main" val="20046884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r>
              <a:rPr lang="en-IE" dirty="0"/>
              <a:t>Engineer, engineering manager, departmental manager. </a:t>
            </a:r>
          </a:p>
          <a:p>
            <a:r>
              <a:rPr lang="en-IE" dirty="0"/>
              <a:t>FinOps regularly meets with one of the engineering managers to discuss cloud spending over the period. </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22</a:t>
            </a:fld>
            <a:endParaRPr lang="en-IE"/>
          </a:p>
        </p:txBody>
      </p:sp>
    </p:spTree>
    <p:extLst>
      <p:ext uri="{BB962C8B-B14F-4D97-AF65-F5344CB8AC3E}">
        <p14:creationId xmlns:p14="http://schemas.microsoft.com/office/powerpoint/2010/main" val="27949089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27</a:t>
            </a:fld>
            <a:endParaRPr lang="en-IE"/>
          </a:p>
        </p:txBody>
      </p:sp>
    </p:spTree>
    <p:extLst>
      <p:ext uri="{BB962C8B-B14F-4D97-AF65-F5344CB8AC3E}">
        <p14:creationId xmlns:p14="http://schemas.microsoft.com/office/powerpoint/2010/main" val="27549629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https://docs.microsoft.com/en-us/azure/cost-management-billing/costs/cost-mgt-alerts-monitor-usage-spending</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29</a:t>
            </a:fld>
            <a:endParaRPr lang="en-IE"/>
          </a:p>
        </p:txBody>
      </p:sp>
    </p:spTree>
    <p:extLst>
      <p:ext uri="{BB962C8B-B14F-4D97-AF65-F5344CB8AC3E}">
        <p14:creationId xmlns:p14="http://schemas.microsoft.com/office/powerpoint/2010/main" val="37575411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r>
              <a:rPr lang="en-IE" b="0" i="0" dirty="0">
                <a:solidFill>
                  <a:srgbClr val="323130"/>
                </a:solidFill>
                <a:effectLst/>
                <a:latin typeface="Segoe UI" panose="020B0502040204020203" pitchFamily="34" charset="0"/>
              </a:rPr>
            </a:br>
            <a:r>
              <a:rPr lang="en-IE" b="0" i="0" dirty="0">
                <a:solidFill>
                  <a:srgbClr val="323130"/>
                </a:solidFill>
                <a:effectLst/>
                <a:latin typeface="Segoe UI" panose="020B0502040204020203" pitchFamily="34" charset="0"/>
              </a:rPr>
              <a:t>But some customers would like more customization, so of course there are views, but they would like to have more customizations. Maybe they'd like to integrate this with their back end systems, so we have the power BI connector, which it's more customizable, but it's not out of the box. Customer needs to build their own reports, but it's there for customers. Would like to do this and I've seen lots of customer build very impressive types of reports using this power BI connector.</a:t>
            </a:r>
          </a:p>
          <a:p>
            <a:pPr algn="l"/>
            <a:r>
              <a:rPr lang="en-IE" b="0" i="0" dirty="0">
                <a:solidFill>
                  <a:srgbClr val="323130"/>
                </a:solidFill>
                <a:effectLst/>
                <a:latin typeface="Segoe UI" panose="020B0502040204020203" pitchFamily="34" charset="0"/>
              </a:rPr>
              <a:t>If it's not enough, there are the cost API which </a:t>
            </a:r>
            <a:r>
              <a:rPr lang="en-IE" b="0" i="0" dirty="0" err="1">
                <a:solidFill>
                  <a:srgbClr val="323130"/>
                </a:solidFill>
                <a:effectLst/>
                <a:latin typeface="Segoe UI" panose="020B0502040204020203" pitchFamily="34" charset="0"/>
              </a:rPr>
              <a:t>which</a:t>
            </a:r>
            <a:r>
              <a:rPr lang="en-IE" b="0" i="0" dirty="0">
                <a:solidFill>
                  <a:srgbClr val="323130"/>
                </a:solidFill>
                <a:effectLst/>
                <a:latin typeface="Segoe UI" panose="020B0502040204020203" pitchFamily="34" charset="0"/>
              </a:rPr>
              <a:t> is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most extensible way to look at cost to give you an example how you would use this, I've helped the customer that wanted to report the cost of the idle application gateways and their environment. They want to have a good business case to say that those are not used. We need to delete them. So we had a query to get all of the idle application gateways and then we use the API.</a:t>
            </a:r>
          </a:p>
          <a:p>
            <a:pPr algn="l"/>
            <a:r>
              <a:rPr lang="en-IE" b="0" i="0" dirty="0">
                <a:solidFill>
                  <a:srgbClr val="323130"/>
                </a:solidFill>
                <a:effectLst/>
                <a:latin typeface="Segoe UI" panose="020B0502040204020203" pitchFamily="34" charset="0"/>
              </a:rPr>
              <a:t>To get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last month cost of those gateways so that they can have a good case to their management to say those are not used, they're costing this this this much per month. We need to delete them. So API is.</a:t>
            </a:r>
          </a:p>
          <a:p>
            <a:pPr algn="l"/>
            <a:r>
              <a:rPr lang="en-IE" b="0" i="0" dirty="0">
                <a:solidFill>
                  <a:srgbClr val="323130"/>
                </a:solidFill>
                <a:effectLst/>
                <a:latin typeface="Segoe UI" panose="020B0502040204020203" pitchFamily="34" charset="0"/>
              </a:rPr>
              <a:t>Is the most extensible. So as we move from left to right, we increase in complexity and also increase in in flexibility.</a:t>
            </a:r>
          </a:p>
          <a:p>
            <a:pPr algn="l"/>
            <a:r>
              <a:rPr lang="en-IE" b="0" i="0" dirty="0">
                <a:solidFill>
                  <a:srgbClr val="323130"/>
                </a:solidFill>
                <a:effectLst/>
                <a:latin typeface="Segoe UI" panose="020B0502040204020203" pitchFamily="34" charset="0"/>
              </a:rPr>
              <a:t>So I'm not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talk a lot about this. I'm sure all of you have played with this before, but one thing I'm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add here is.</a:t>
            </a:r>
          </a:p>
          <a:p>
            <a:pPr algn="l"/>
            <a:r>
              <a:rPr lang="en-IE" b="0" i="0" dirty="0">
                <a:solidFill>
                  <a:srgbClr val="323130"/>
                </a:solidFill>
                <a:effectLst/>
                <a:latin typeface="Segoe UI" panose="020B0502040204020203" pitchFamily="34" charset="0"/>
              </a:rPr>
              <a:t>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cost management and billing portal has a preview portal and this preview portal is </a:t>
            </a:r>
            <a:r>
              <a:rPr lang="en-IE" b="0" i="0" dirty="0" err="1">
                <a:solidFill>
                  <a:srgbClr val="323130"/>
                </a:solidFill>
                <a:effectLst/>
                <a:latin typeface="Segoe UI" panose="020B0502040204020203" pitchFamily="34" charset="0"/>
              </a:rPr>
              <a:t>is</a:t>
            </a:r>
            <a:r>
              <a:rPr lang="en-IE" b="0" i="0" dirty="0">
                <a:solidFill>
                  <a:srgbClr val="323130"/>
                </a:solidFill>
                <a:effectLst/>
                <a:latin typeface="Segoe UI" panose="020B0502040204020203" pitchFamily="34" charset="0"/>
              </a:rPr>
              <a:t> usually adding very frequent updates and capabilities. So experiment with this with your customers. Ask them to go to the preview portal and try to consume some of the new features. One feature that has been incredibly amazing is the anomaly detection, which is something that would tell you if you have a consistent run rate and then.</a:t>
            </a:r>
          </a:p>
          <a:p>
            <a:pPr algn="l"/>
            <a:r>
              <a:rPr lang="en-IE" b="0" i="0" dirty="0">
                <a:solidFill>
                  <a:srgbClr val="323130"/>
                </a:solidFill>
                <a:effectLst/>
                <a:latin typeface="Segoe UI" panose="020B0502040204020203" pitchFamily="34" charset="0"/>
              </a:rPr>
              <a:t>Out of the sudden there is a spike or an anomaly in terms of your spending. You're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get an alert and it's of course it can send notification and emails and this is available. I think it's still in the preview portal. So try to guide your customers to explore the features because.</a:t>
            </a:r>
          </a:p>
          <a:p>
            <a:pPr algn="l"/>
            <a:r>
              <a:rPr lang="en-IE" b="0" i="0" dirty="0">
                <a:solidFill>
                  <a:srgbClr val="323130"/>
                </a:solidFill>
                <a:effectLst/>
                <a:latin typeface="Segoe UI" panose="020B0502040204020203" pitchFamily="34" charset="0"/>
              </a:rPr>
              <a:t>Again, it's just looking at cost. It's not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affect any of the running workloads, but it has very cool features.</a:t>
            </a:r>
          </a:p>
          <a:p>
            <a:pPr algn="l"/>
            <a:r>
              <a:rPr lang="en-IE" b="0" i="0" dirty="0">
                <a:solidFill>
                  <a:srgbClr val="323130"/>
                </a:solidFill>
                <a:effectLst/>
                <a:latin typeface="Segoe UI" panose="020B0502040204020203" pitchFamily="34" charset="0"/>
              </a:rPr>
              <a:t>The other, the other service of course, is Azure Advisor and Azure advisor is something that would give you recommendations across the five pillars of the well architected framework, but for cost and security, I think those are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top pillars in terms of the number of recommendations that advisors services for us, the other the reliability for example, very, very limited and performance very limited recommendations, so.</a:t>
            </a:r>
          </a:p>
          <a:p>
            <a:pPr algn="l"/>
            <a:r>
              <a:rPr lang="en-IE" b="0" i="0" dirty="0">
                <a:solidFill>
                  <a:srgbClr val="323130"/>
                </a:solidFill>
                <a:effectLst/>
                <a:latin typeface="Segoe UI" panose="020B0502040204020203" pitchFamily="34" charset="0"/>
              </a:rPr>
              <a:t>Advisor is something that at least it has the top recommendations in terms of the impact on the bill. So you're going to find the reservation recommendations, right sizing recommendations, and those are the ones that would have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highest impact on the customer's build. A couple of things that have that are valid have recently been introduced in advisor, the cross queue sizing, which is something that has been available in AWS for a while and customers have been asking a lot for it. So we're not just going to recommend to customers.</a:t>
            </a:r>
          </a:p>
          <a:p>
            <a:pPr algn="l"/>
            <a:r>
              <a:rPr lang="en-IE" b="0" i="0" dirty="0">
                <a:solidFill>
                  <a:srgbClr val="323130"/>
                </a:solidFill>
                <a:effectLst/>
                <a:latin typeface="Segoe UI" panose="020B0502040204020203" pitchFamily="34" charset="0"/>
              </a:rPr>
              <a:t>Downgrade from D4 to D2, but actually we can say you can change from D4 to B2. It's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give you better value cost performance value in term in terms of the sizing. So again lots of recommendations and new additions are being added to advisors. So it's something that the customer needs to look at on a regular basis.</a:t>
            </a:r>
          </a:p>
          <a:p>
            <a:pPr algn="l"/>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And to help them do this recently, there is a advisor Recommendation Digest feature that has been introduced so they can say send me on a biweekly basis only the cost recommendations and send me an e-mail with a summary of them. So this is something that can keep them up to date and they look at advisor on the regular basis proactively so that they can make sure to optimize their cost.</a:t>
            </a:r>
          </a:p>
          <a:p>
            <a:pPr algn="l"/>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So switching to accountability. So accountability again is a very important topic. It </a:t>
            </a:r>
            <a:r>
              <a:rPr lang="en-IE" b="0" i="0" dirty="0" err="1">
                <a:solidFill>
                  <a:srgbClr val="323130"/>
                </a:solidFill>
                <a:effectLst/>
                <a:latin typeface="Segoe UI" panose="020B0502040204020203" pitchFamily="34" charset="0"/>
              </a:rPr>
              <a:t>it</a:t>
            </a:r>
            <a:r>
              <a:rPr lang="en-IE" b="0" i="0" dirty="0">
                <a:solidFill>
                  <a:srgbClr val="323130"/>
                </a:solidFill>
                <a:effectLst/>
                <a:latin typeface="Segoe UI" panose="020B0502040204020203" pitchFamily="34" charset="0"/>
              </a:rPr>
              <a:t> makes sure that we know exactly what this resource is doing, who's owning it, what project, what is the criticality of this, this kind of resource, so that we can take decisions later.</a:t>
            </a:r>
          </a:p>
          <a:p>
            <a:pPr algn="l"/>
            <a:r>
              <a:rPr lang="en-IE" b="0" i="0" dirty="0">
                <a:solidFill>
                  <a:srgbClr val="323130"/>
                </a:solidFill>
                <a:effectLst/>
                <a:latin typeface="Segoe UI" panose="020B0502040204020203" pitchFamily="34" charset="0"/>
              </a:rPr>
              <a:t>The first thing in accountability, of course, is resource organization. So if you've explored our enterprise scale architecture, landing zones, we make a lot of use of management groups and subscriptions. So this is what resource organization is all about. Customer needs to make a model of their organization in management groups, on subscriptions. If course, if they're not following our enterprise scale guidance tags is crucial.</a:t>
            </a:r>
          </a:p>
          <a:p>
            <a:pPr algn="l"/>
            <a:r>
              <a:rPr lang="en-IE" b="0" i="0" dirty="0">
                <a:solidFill>
                  <a:srgbClr val="323130"/>
                </a:solidFill>
                <a:effectLst/>
                <a:latin typeface="Segoe UI" panose="020B0502040204020203" pitchFamily="34" charset="0"/>
              </a:rPr>
              <a:t>A last month I </a:t>
            </a:r>
            <a:r>
              <a:rPr lang="en-IE" b="0" i="0" dirty="0" err="1">
                <a:solidFill>
                  <a:srgbClr val="323130"/>
                </a:solidFill>
                <a:effectLst/>
                <a:latin typeface="Segoe UI" panose="020B0502040204020203" pitchFamily="34" charset="0"/>
              </a:rPr>
              <a:t>I</a:t>
            </a:r>
            <a:r>
              <a:rPr lang="en-IE" b="0" i="0" dirty="0">
                <a:solidFill>
                  <a:srgbClr val="323130"/>
                </a:solidFill>
                <a:effectLst/>
                <a:latin typeface="Segoe UI" panose="020B0502040204020203" pitchFamily="34" charset="0"/>
              </a:rPr>
              <a:t> had a customer who had about 15 virtual machines with FC </a:t>
            </a:r>
            <a:r>
              <a:rPr lang="en-IE" b="0" i="0" dirty="0" err="1">
                <a:solidFill>
                  <a:srgbClr val="323130"/>
                </a:solidFill>
                <a:effectLst/>
                <a:latin typeface="Segoe UI" panose="020B0502040204020203" pitchFamily="34" charset="0"/>
              </a:rPr>
              <a:t>Maes</a:t>
            </a:r>
            <a:r>
              <a:rPr lang="en-IE" b="0" i="0" dirty="0">
                <a:solidFill>
                  <a:srgbClr val="323130"/>
                </a:solidFill>
                <a:effectLst/>
                <a:latin typeface="Segoe UI" panose="020B0502040204020203" pitchFamily="34" charset="0"/>
              </a:rPr>
              <a:t>. There were costing them a fortune. Once when? When we were doing the cost assessment and they had no idea who </a:t>
            </a:r>
            <a:r>
              <a:rPr lang="en-IE" b="0" i="0" dirty="0" err="1">
                <a:solidFill>
                  <a:srgbClr val="323130"/>
                </a:solidFill>
                <a:effectLst/>
                <a:latin typeface="Segoe UI" panose="020B0502040204020203" pitchFamily="34" charset="0"/>
              </a:rPr>
              <a:t>who</a:t>
            </a:r>
            <a:r>
              <a:rPr lang="en-IE" b="0" i="0" dirty="0">
                <a:solidFill>
                  <a:srgbClr val="323130"/>
                </a:solidFill>
                <a:effectLst/>
                <a:latin typeface="Segoe UI" panose="020B0502040204020203" pitchFamily="34" charset="0"/>
              </a:rPr>
              <a:t> owns those machines and they </a:t>
            </a:r>
            <a:r>
              <a:rPr lang="en-IE" b="0" i="0" dirty="0" err="1">
                <a:solidFill>
                  <a:srgbClr val="323130"/>
                </a:solidFill>
                <a:effectLst/>
                <a:latin typeface="Segoe UI" panose="020B0502040204020203" pitchFamily="34" charset="0"/>
              </a:rPr>
              <a:t>they</a:t>
            </a:r>
            <a:r>
              <a:rPr lang="en-IE" b="0" i="0" dirty="0">
                <a:solidFill>
                  <a:srgbClr val="323130"/>
                </a:solidFill>
                <a:effectLst/>
                <a:latin typeface="Segoe UI" panose="020B0502040204020203" pitchFamily="34" charset="0"/>
              </a:rPr>
              <a:t> </a:t>
            </a:r>
            <a:r>
              <a:rPr lang="en-IE" b="0" i="0" dirty="0" err="1">
                <a:solidFill>
                  <a:srgbClr val="323130"/>
                </a:solidFill>
                <a:effectLst/>
                <a:latin typeface="Segoe UI" panose="020B0502040204020203" pitchFamily="34" charset="0"/>
              </a:rPr>
              <a:t>they</a:t>
            </a:r>
            <a:r>
              <a:rPr lang="en-IE" b="0" i="0" dirty="0">
                <a:solidFill>
                  <a:srgbClr val="323130"/>
                </a:solidFill>
                <a:effectLst/>
                <a:latin typeface="Segoe UI" panose="020B0502040204020203" pitchFamily="34" charset="0"/>
              </a:rPr>
              <a:t> spent two days just asking around to trying to understand who owns them. And then after the two days we discovered that someone was just testing something and they choose the big machines just for that. </a:t>
            </a:r>
            <a:r>
              <a:rPr lang="en-IE" b="0" i="0" dirty="0" err="1">
                <a:solidFill>
                  <a:srgbClr val="323130"/>
                </a:solidFill>
                <a:effectLst/>
                <a:latin typeface="Segoe UI" panose="020B0502040204020203" pitchFamily="34" charset="0"/>
              </a:rPr>
              <a:t>So.</a:t>
            </a:r>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They </a:t>
            </a:r>
            <a:r>
              <a:rPr lang="en-IE" b="0" i="0" dirty="0" err="1">
                <a:solidFill>
                  <a:srgbClr val="323130"/>
                </a:solidFill>
                <a:effectLst/>
                <a:latin typeface="Segoe UI" panose="020B0502040204020203" pitchFamily="34" charset="0"/>
              </a:rPr>
              <a:t>they</a:t>
            </a:r>
            <a:r>
              <a:rPr lang="en-IE" b="0" i="0" dirty="0">
                <a:solidFill>
                  <a:srgbClr val="323130"/>
                </a:solidFill>
                <a:effectLst/>
                <a:latin typeface="Segoe UI" panose="020B0502040204020203" pitchFamily="34" charset="0"/>
              </a:rPr>
              <a:t> deleted them and.</a:t>
            </a:r>
          </a:p>
          <a:p>
            <a:pPr algn="l"/>
            <a:r>
              <a:rPr lang="en-IE" b="0" i="0" dirty="0">
                <a:solidFill>
                  <a:srgbClr val="323130"/>
                </a:solidFill>
                <a:effectLst/>
                <a:latin typeface="Segoe UI" panose="020B0502040204020203" pitchFamily="34" charset="0"/>
              </a:rPr>
              <a:t>At the at the final stage of the delivery, you found that it </a:t>
            </a:r>
            <a:r>
              <a:rPr lang="en-IE" b="0" i="0" dirty="0" err="1">
                <a:solidFill>
                  <a:srgbClr val="323130"/>
                </a:solidFill>
                <a:effectLst/>
                <a:latin typeface="Segoe UI" panose="020B0502040204020203" pitchFamily="34" charset="0"/>
              </a:rPr>
              <a:t>it</a:t>
            </a:r>
            <a:r>
              <a:rPr lang="en-IE" b="0" i="0" dirty="0">
                <a:solidFill>
                  <a:srgbClr val="323130"/>
                </a:solidFill>
                <a:effectLst/>
                <a:latin typeface="Segoe UI" panose="020B0502040204020203" pitchFamily="34" charset="0"/>
              </a:rPr>
              <a:t> saved them a huge fortune when </a:t>
            </a:r>
            <a:r>
              <a:rPr lang="en-IE" b="0" i="0" dirty="0" err="1">
                <a:solidFill>
                  <a:srgbClr val="323130"/>
                </a:solidFill>
                <a:effectLst/>
                <a:latin typeface="Segoe UI" panose="020B0502040204020203" pitchFamily="34" charset="0"/>
              </a:rPr>
              <a:t>when</a:t>
            </a:r>
            <a:r>
              <a:rPr lang="en-IE" b="0" i="0" dirty="0">
                <a:solidFill>
                  <a:srgbClr val="323130"/>
                </a:solidFill>
                <a:effectLst/>
                <a:latin typeface="Segoe UI" panose="020B0502040204020203" pitchFamily="34" charset="0"/>
              </a:rPr>
              <a:t> they close that. So if we had tags with owners it would be easier to detect who owns this and take appropriate action immediately. So tags and not only applying tags but enforcing tags is something that we need to advise customers to do.</a:t>
            </a:r>
          </a:p>
          <a:p>
            <a:pPr algn="l"/>
            <a:r>
              <a:rPr lang="en-IE" b="0" i="0" dirty="0">
                <a:solidFill>
                  <a:srgbClr val="323130"/>
                </a:solidFill>
                <a:effectLst/>
                <a:latin typeface="Segoe UI" panose="020B0502040204020203" pitchFamily="34" charset="0"/>
              </a:rPr>
              <a:t>Budgets is another thing that is </a:t>
            </a:r>
            <a:r>
              <a:rPr lang="en-IE" b="0" i="0" dirty="0" err="1">
                <a:solidFill>
                  <a:srgbClr val="323130"/>
                </a:solidFill>
                <a:effectLst/>
                <a:latin typeface="Segoe UI" panose="020B0502040204020203" pitchFamily="34" charset="0"/>
              </a:rPr>
              <a:t>is</a:t>
            </a:r>
            <a:r>
              <a:rPr lang="en-IE" b="0" i="0" dirty="0">
                <a:solidFill>
                  <a:srgbClr val="323130"/>
                </a:solidFill>
                <a:effectLst/>
                <a:latin typeface="Segoe UI" panose="020B0502040204020203" pitchFamily="34" charset="0"/>
              </a:rPr>
              <a:t> great to advise customers to drive accountability budgets for those who have not played with it </a:t>
            </a:r>
            <a:r>
              <a:rPr lang="en-IE" b="0" i="0" dirty="0" err="1">
                <a:solidFill>
                  <a:srgbClr val="323130"/>
                </a:solidFill>
                <a:effectLst/>
                <a:latin typeface="Segoe UI" panose="020B0502040204020203" pitchFamily="34" charset="0"/>
              </a:rPr>
              <a:t>it</a:t>
            </a:r>
            <a:r>
              <a:rPr lang="en-IE" b="0" i="0" dirty="0">
                <a:solidFill>
                  <a:srgbClr val="323130"/>
                </a:solidFill>
                <a:effectLst/>
                <a:latin typeface="Segoe UI" panose="020B0502040204020203" pitchFamily="34" charset="0"/>
              </a:rPr>
              <a:t> can. It allows you to define a stealing of spending that you have. It's a soft sealing. It's not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stop anything. And you can make it notify you whenever you reach 50% of that ceiling and 70% and 90%, whatever percentage that you'd like. So it can just notify you or it can.</a:t>
            </a:r>
          </a:p>
          <a:p>
            <a:pPr algn="l"/>
            <a:r>
              <a:rPr lang="en-IE" b="0" i="0" dirty="0">
                <a:solidFill>
                  <a:srgbClr val="323130"/>
                </a:solidFill>
                <a:effectLst/>
                <a:latin typeface="Segoe UI" panose="020B0502040204020203" pitchFamily="34" charset="0"/>
              </a:rPr>
              <a:t>Maybe integrate with your ITSM and open a ticket. Maybe it can run automation to stop something so it's a very versatile solution that allows you to drive accountability and you can apply it to a resource group or a subscription and notify different person. So if I'm an application owner I know my ceiling, I get notified if I'm reaching it. Maybe my app is gaining more users so I need to resize something so it really helps with driving accountability and understanding your usage within Azure services.</a:t>
            </a:r>
          </a:p>
          <a:p>
            <a:pPr algn="l"/>
            <a:r>
              <a:rPr lang="en-IE" b="0" i="0" dirty="0">
                <a:solidFill>
                  <a:srgbClr val="323130"/>
                </a:solidFill>
                <a:effectLst/>
                <a:latin typeface="Segoe UI" panose="020B0502040204020203" pitchFamily="34" charset="0"/>
              </a:rPr>
              <a:t>Azure policy is again one of the top services to help.</a:t>
            </a:r>
          </a:p>
          <a:p>
            <a:pPr algn="l"/>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Monitor and enforce compliance.</a:t>
            </a:r>
          </a:p>
          <a:p>
            <a:pPr algn="l"/>
            <a:r>
              <a:rPr lang="en-IE" b="0" i="0" dirty="0">
                <a:solidFill>
                  <a:srgbClr val="323130"/>
                </a:solidFill>
                <a:effectLst/>
                <a:latin typeface="Segoe UI" panose="020B0502040204020203" pitchFamily="34" charset="0"/>
              </a:rPr>
              <a:t>Talking just about cost, there are lots of Azure policies that can help customers to drive better governance, like restricting the services that they can deploy, restricting the SKUs, the regions, enforcing tags as we've discussed. So always advise customers to look at their current governance processes and practices and controls and translate them into policies and apply them appropriately. This helps.</a:t>
            </a:r>
          </a:p>
          <a:p>
            <a:pPr algn="l"/>
            <a:r>
              <a:rPr lang="en-IE" b="0" i="0" dirty="0">
                <a:solidFill>
                  <a:srgbClr val="323130"/>
                </a:solidFill>
                <a:effectLst/>
                <a:latin typeface="Segoe UI" panose="020B0502040204020203" pitchFamily="34" charset="0"/>
              </a:rPr>
              <a:t>Not only to drive compliance, but it can actually, as you know, remediate resources. So if </a:t>
            </a:r>
            <a:r>
              <a:rPr lang="en-IE" b="0" i="0" dirty="0" err="1">
                <a:solidFill>
                  <a:srgbClr val="323130"/>
                </a:solidFill>
                <a:effectLst/>
                <a:latin typeface="Segoe UI" panose="020B0502040204020203" pitchFamily="34" charset="0"/>
              </a:rPr>
              <a:t>if</a:t>
            </a:r>
            <a:r>
              <a:rPr lang="en-IE" b="0" i="0" dirty="0">
                <a:solidFill>
                  <a:srgbClr val="323130"/>
                </a:solidFill>
                <a:effectLst/>
                <a:latin typeface="Segoe UI" panose="020B0502040204020203" pitchFamily="34" charset="0"/>
              </a:rPr>
              <a:t> there is a resource that gets deployed.</a:t>
            </a:r>
          </a:p>
          <a:p>
            <a:pPr algn="l"/>
            <a:r>
              <a:rPr lang="en-IE" b="0" i="0" dirty="0">
                <a:solidFill>
                  <a:srgbClr val="323130"/>
                </a:solidFill>
                <a:effectLst/>
                <a:latin typeface="Segoe UI" panose="020B0502040204020203" pitchFamily="34" charset="0"/>
              </a:rPr>
              <a:t>That is not compliant. It can actually go and </a:t>
            </a:r>
            <a:r>
              <a:rPr lang="en-IE" b="0" i="0" dirty="0" err="1">
                <a:solidFill>
                  <a:srgbClr val="323130"/>
                </a:solidFill>
                <a:effectLst/>
                <a:latin typeface="Segoe UI" panose="020B0502040204020203" pitchFamily="34" charset="0"/>
              </a:rPr>
              <a:t>and</a:t>
            </a:r>
            <a:r>
              <a:rPr lang="en-IE" b="0" i="0" dirty="0">
                <a:solidFill>
                  <a:srgbClr val="323130"/>
                </a:solidFill>
                <a:effectLst/>
                <a:latin typeface="Segoe UI" panose="020B0502040204020203" pitchFamily="34" charset="0"/>
              </a:rPr>
              <a:t> remediate and rectify this drift and help drive overall compliance. So policy is a very important thing to advise customers to use.</a:t>
            </a:r>
          </a:p>
          <a:p>
            <a:pPr algn="l"/>
            <a:r>
              <a:rPr lang="en-IE" b="0" i="0" dirty="0">
                <a:solidFill>
                  <a:srgbClr val="323130"/>
                </a:solidFill>
                <a:effectLst/>
                <a:latin typeface="Segoe UI" panose="020B0502040204020203" pitchFamily="34" charset="0"/>
              </a:rPr>
              <a:t>Finally, in the in the accountability cost allocation, it's a preview feature. It's particularly useful for charging chargebacks, so this allows you, if </a:t>
            </a:r>
            <a:r>
              <a:rPr lang="en-IE" b="0" i="0" dirty="0" err="1">
                <a:solidFill>
                  <a:srgbClr val="323130"/>
                </a:solidFill>
                <a:effectLst/>
                <a:latin typeface="Segoe UI" panose="020B0502040204020203" pitchFamily="34" charset="0"/>
              </a:rPr>
              <a:t>if</a:t>
            </a:r>
            <a:r>
              <a:rPr lang="en-IE" b="0" i="0" dirty="0">
                <a:solidFill>
                  <a:srgbClr val="323130"/>
                </a:solidFill>
                <a:effectLst/>
                <a:latin typeface="Segoe UI" panose="020B0502040204020203" pitchFamily="34" charset="0"/>
              </a:rPr>
              <a:t> the customer has some shared resources, maybe a firewall in a hub and spoke model, they can say that this resource group is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get 2% of the cost of the firewall and this and that resource group is going to get 10% of that. So you can play with the rules. This allows the customer to have.</a:t>
            </a:r>
          </a:p>
          <a:p>
            <a:pPr algn="l"/>
            <a:r>
              <a:rPr lang="en-IE" b="0" i="0" dirty="0">
                <a:solidFill>
                  <a:srgbClr val="323130"/>
                </a:solidFill>
                <a:effectLst/>
                <a:latin typeface="Segoe UI" panose="020B0502040204020203" pitchFamily="34" charset="0"/>
              </a:rPr>
              <a:t>A healthy chargeback model based on the usage based on the size of the applications.</a:t>
            </a:r>
          </a:p>
          <a:p>
            <a:pPr algn="l"/>
            <a:r>
              <a:rPr lang="en-IE" b="0" i="0" dirty="0">
                <a:solidFill>
                  <a:srgbClr val="323130"/>
                </a:solidFill>
                <a:effectLst/>
                <a:latin typeface="Segoe UI" panose="020B0502040204020203" pitchFamily="34" charset="0"/>
              </a:rPr>
              <a:t>It I think it's still in preview, but it's </a:t>
            </a:r>
            <a:r>
              <a:rPr lang="en-IE" b="0" i="0" dirty="0" err="1">
                <a:solidFill>
                  <a:srgbClr val="323130"/>
                </a:solidFill>
                <a:effectLst/>
                <a:latin typeface="Segoe UI" panose="020B0502040204020203" pitchFamily="34" charset="0"/>
              </a:rPr>
              <a:t>it's</a:t>
            </a:r>
            <a:r>
              <a:rPr lang="en-IE" b="0" i="0" dirty="0">
                <a:solidFill>
                  <a:srgbClr val="323130"/>
                </a:solidFill>
                <a:effectLst/>
                <a:latin typeface="Segoe UI" panose="020B0502040204020203" pitchFamily="34" charset="0"/>
              </a:rPr>
              <a:t> once it's G it's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be a very good addition to the portfolio of cost </a:t>
            </a:r>
            <a:r>
              <a:rPr lang="en-IE" b="0" i="0" dirty="0" err="1">
                <a:solidFill>
                  <a:srgbClr val="323130"/>
                </a:solidFill>
                <a:effectLst/>
                <a:latin typeface="Segoe UI" panose="020B0502040204020203" pitchFamily="34" charset="0"/>
              </a:rPr>
              <a:t>cost</a:t>
            </a:r>
            <a:r>
              <a:rPr lang="en-IE" b="0" i="0" dirty="0">
                <a:solidFill>
                  <a:srgbClr val="323130"/>
                </a:solidFill>
                <a:effectLst/>
                <a:latin typeface="Segoe UI" panose="020B0502040204020203" pitchFamily="34" charset="0"/>
              </a:rPr>
              <a:t> optimization tools.</a:t>
            </a:r>
          </a:p>
          <a:p>
            <a:pPr algn="l"/>
            <a:r>
              <a:rPr lang="en-IE" b="0" i="0" dirty="0">
                <a:solidFill>
                  <a:srgbClr val="323130"/>
                </a:solidFill>
                <a:effectLst/>
                <a:latin typeface="Segoe UI" panose="020B0502040204020203" pitchFamily="34" charset="0"/>
              </a:rPr>
              <a:t>I know I </a:t>
            </a:r>
            <a:r>
              <a:rPr lang="en-IE" b="0" i="0" dirty="0" err="1">
                <a:solidFill>
                  <a:srgbClr val="323130"/>
                </a:solidFill>
                <a:effectLst/>
                <a:latin typeface="Segoe UI" panose="020B0502040204020203" pitchFamily="34" charset="0"/>
              </a:rPr>
              <a:t>I</a:t>
            </a:r>
            <a:r>
              <a:rPr lang="en-IE" b="0" i="0" dirty="0">
                <a:solidFill>
                  <a:srgbClr val="323130"/>
                </a:solidFill>
                <a:effectLst/>
                <a:latin typeface="Segoe UI" panose="020B0502040204020203" pitchFamily="34" charset="0"/>
              </a:rPr>
              <a:t> don't have enough time, so let me skip to optimization. Optimization is the main topic here. So now we have visibility into our environment. We have accountability. We know who owns what. Now we need to optimize. Optimization is usually yes. Go ahead.</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31</a:t>
            </a:fld>
            <a:endParaRPr lang="en-IE"/>
          </a:p>
        </p:txBody>
      </p:sp>
    </p:spTree>
    <p:extLst>
      <p:ext uri="{BB962C8B-B14F-4D97-AF65-F5344CB8AC3E}">
        <p14:creationId xmlns:p14="http://schemas.microsoft.com/office/powerpoint/2010/main" val="7298351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I debated with my colleagues decision to fire the CTO but we couldn’t come a conclusion.</a:t>
            </a:r>
          </a:p>
          <a:p>
            <a:r>
              <a:rPr lang="en-IE" dirty="0"/>
              <a:t>On one hand a person who made a mistake is more experienced than the person who didn’t</a:t>
            </a:r>
          </a:p>
          <a:p>
            <a:r>
              <a:rPr lang="en-IE" dirty="0"/>
              <a:t>On the other hand controlling Cloud Spending is a responsibility of CTO, and he failed at that</a:t>
            </a:r>
          </a:p>
          <a:p>
            <a:endParaRPr lang="en-IE" dirty="0"/>
          </a:p>
          <a:p>
            <a:r>
              <a:rPr lang="en-IE" dirty="0"/>
              <a:t>I’ll leave it up to you to decide</a:t>
            </a:r>
          </a:p>
          <a:p>
            <a:endParaRPr lang="en-IE" dirty="0"/>
          </a:p>
          <a:p>
            <a:r>
              <a:rPr lang="en-IE" dirty="0"/>
              <a:t>But IMO controlling Cloud Spending is becoming CTO’s direct responsibility</a:t>
            </a:r>
          </a:p>
        </p:txBody>
      </p:sp>
      <p:sp>
        <p:nvSpPr>
          <p:cNvPr id="4" name="Slide Number Placeholder 3"/>
          <p:cNvSpPr>
            <a:spLocks noGrp="1"/>
          </p:cNvSpPr>
          <p:nvPr>
            <p:ph type="sldNum" sz="quarter" idx="5"/>
          </p:nvPr>
        </p:nvSpPr>
        <p:spPr/>
        <p:txBody>
          <a:bodyPr/>
          <a:lstStyle/>
          <a:p>
            <a:fld id="{FD5B5252-8534-42B9-BEB1-6A93DAA021E2}" type="slidenum">
              <a:rPr lang="en-IE" smtClean="0"/>
              <a:t>7</a:t>
            </a:fld>
            <a:endParaRPr lang="en-IE"/>
          </a:p>
        </p:txBody>
      </p:sp>
    </p:spTree>
    <p:extLst>
      <p:ext uri="{BB962C8B-B14F-4D97-AF65-F5344CB8AC3E}">
        <p14:creationId xmlns:p14="http://schemas.microsoft.com/office/powerpoint/2010/main" val="6445987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Visibility</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32</a:t>
            </a:fld>
            <a:endParaRPr lang="en-IE"/>
          </a:p>
        </p:txBody>
      </p:sp>
    </p:spTree>
    <p:extLst>
      <p:ext uri="{BB962C8B-B14F-4D97-AF65-F5344CB8AC3E}">
        <p14:creationId xmlns:p14="http://schemas.microsoft.com/office/powerpoint/2010/main" val="25578971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33</a:t>
            </a:fld>
            <a:endParaRPr lang="en-IE"/>
          </a:p>
        </p:txBody>
      </p:sp>
    </p:spTree>
    <p:extLst>
      <p:ext uri="{BB962C8B-B14F-4D97-AF65-F5344CB8AC3E}">
        <p14:creationId xmlns:p14="http://schemas.microsoft.com/office/powerpoint/2010/main" val="13826875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37</a:t>
            </a:fld>
            <a:endParaRPr lang="en-IE"/>
          </a:p>
        </p:txBody>
      </p:sp>
    </p:spTree>
    <p:extLst>
      <p:ext uri="{BB962C8B-B14F-4D97-AF65-F5344CB8AC3E}">
        <p14:creationId xmlns:p14="http://schemas.microsoft.com/office/powerpoint/2010/main" val="21492110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Could still be in Preview</a:t>
            </a:r>
          </a:p>
        </p:txBody>
      </p:sp>
      <p:sp>
        <p:nvSpPr>
          <p:cNvPr id="4" name="Slide Number Placeholder 3"/>
          <p:cNvSpPr>
            <a:spLocks noGrp="1"/>
          </p:cNvSpPr>
          <p:nvPr>
            <p:ph type="sldNum" sz="quarter" idx="5"/>
          </p:nvPr>
        </p:nvSpPr>
        <p:spPr/>
        <p:txBody>
          <a:bodyPr/>
          <a:lstStyle/>
          <a:p>
            <a:fld id="{FD5B5252-8534-42B9-BEB1-6A93DAA021E2}" type="slidenum">
              <a:rPr lang="en-IE" smtClean="0"/>
              <a:t>39</a:t>
            </a:fld>
            <a:endParaRPr lang="en-IE"/>
          </a:p>
        </p:txBody>
      </p:sp>
    </p:spTree>
    <p:extLst>
      <p:ext uri="{BB962C8B-B14F-4D97-AF65-F5344CB8AC3E}">
        <p14:creationId xmlns:p14="http://schemas.microsoft.com/office/powerpoint/2010/main" val="1378718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Query that can find all unattached disks</a:t>
            </a:r>
          </a:p>
          <a:p>
            <a:endParaRPr lang="en-IE" dirty="0"/>
          </a:p>
          <a:p>
            <a:r>
              <a:rPr lang="en-IE" dirty="0" err="1"/>
              <a:t>Github</a:t>
            </a:r>
            <a:r>
              <a:rPr lang="en-IE" dirty="0"/>
              <a:t> repo has many queries</a:t>
            </a:r>
          </a:p>
        </p:txBody>
      </p:sp>
      <p:sp>
        <p:nvSpPr>
          <p:cNvPr id="4" name="Slide Number Placeholder 3"/>
          <p:cNvSpPr>
            <a:spLocks noGrp="1"/>
          </p:cNvSpPr>
          <p:nvPr>
            <p:ph type="sldNum" sz="quarter" idx="5"/>
          </p:nvPr>
        </p:nvSpPr>
        <p:spPr/>
        <p:txBody>
          <a:bodyPr/>
          <a:lstStyle/>
          <a:p>
            <a:fld id="{FD5B5252-8534-42B9-BEB1-6A93DAA021E2}" type="slidenum">
              <a:rPr lang="en-IE" smtClean="0"/>
              <a:t>41</a:t>
            </a:fld>
            <a:endParaRPr lang="en-IE"/>
          </a:p>
        </p:txBody>
      </p:sp>
    </p:spTree>
    <p:extLst>
      <p:ext uri="{BB962C8B-B14F-4D97-AF65-F5344CB8AC3E}">
        <p14:creationId xmlns:p14="http://schemas.microsoft.com/office/powerpoint/2010/main" val="37592248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43</a:t>
            </a:fld>
            <a:endParaRPr lang="en-IE"/>
          </a:p>
        </p:txBody>
      </p:sp>
    </p:spTree>
    <p:extLst>
      <p:ext uri="{BB962C8B-B14F-4D97-AF65-F5344CB8AC3E}">
        <p14:creationId xmlns:p14="http://schemas.microsoft.com/office/powerpoint/2010/main" val="28577585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The effect of communicate spending back to the engineers can be dramatic. Feedback </a:t>
            </a:r>
          </a:p>
        </p:txBody>
      </p:sp>
      <p:sp>
        <p:nvSpPr>
          <p:cNvPr id="4" name="Slide Number Placeholder 3"/>
          <p:cNvSpPr>
            <a:spLocks noGrp="1"/>
          </p:cNvSpPr>
          <p:nvPr>
            <p:ph type="sldNum" sz="quarter" idx="5"/>
          </p:nvPr>
        </p:nvSpPr>
        <p:spPr/>
        <p:txBody>
          <a:bodyPr/>
          <a:lstStyle/>
          <a:p>
            <a:fld id="{FD5B5252-8534-42B9-BEB1-6A93DAA021E2}" type="slidenum">
              <a:rPr lang="en-IE" smtClean="0"/>
              <a:t>47</a:t>
            </a:fld>
            <a:endParaRPr lang="en-IE"/>
          </a:p>
        </p:txBody>
      </p:sp>
    </p:spTree>
    <p:extLst>
      <p:ext uri="{BB962C8B-B14F-4D97-AF65-F5344CB8AC3E}">
        <p14:creationId xmlns:p14="http://schemas.microsoft.com/office/powerpoint/2010/main" val="11253425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48</a:t>
            </a:fld>
            <a:endParaRPr lang="en-IE"/>
          </a:p>
        </p:txBody>
      </p:sp>
    </p:spTree>
    <p:extLst>
      <p:ext uri="{BB962C8B-B14F-4D97-AF65-F5344CB8AC3E}">
        <p14:creationId xmlns:p14="http://schemas.microsoft.com/office/powerpoint/2010/main" val="22405775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Generally for IaaS </a:t>
            </a:r>
          </a:p>
          <a:p>
            <a:endParaRPr lang="en-IE" dirty="0"/>
          </a:p>
          <a:p>
            <a:endParaRPr lang="en-IE" dirty="0"/>
          </a:p>
          <a:p>
            <a:r>
              <a:rPr lang="en-IE" dirty="0"/>
              <a:t>Storage Tiers </a:t>
            </a:r>
          </a:p>
          <a:p>
            <a:pPr marL="171450" lvl="0" indent="-171450">
              <a:buFont typeface="Arial" panose="020B0604020202020204" pitchFamily="34" charset="0"/>
              <a:buChar char="•"/>
            </a:pPr>
            <a:r>
              <a:rPr lang="en-IE" dirty="0"/>
              <a:t>Hot</a:t>
            </a:r>
          </a:p>
          <a:p>
            <a:pPr marL="171450" lvl="0" indent="-171450">
              <a:buFont typeface="Arial" panose="020B0604020202020204" pitchFamily="34" charset="0"/>
              <a:buChar char="•"/>
            </a:pPr>
            <a:r>
              <a:rPr lang="en-IE" dirty="0"/>
              <a:t>Cold</a:t>
            </a:r>
          </a:p>
          <a:p>
            <a:pPr marL="171450" lvl="0" indent="-171450">
              <a:buFont typeface="Arial" panose="020B0604020202020204" pitchFamily="34" charset="0"/>
              <a:buChar char="•"/>
            </a:pPr>
            <a:r>
              <a:rPr lang="en-IE" dirty="0"/>
              <a:t>Archive</a:t>
            </a:r>
          </a:p>
          <a:p>
            <a:endParaRPr lang="en-IE" dirty="0"/>
          </a:p>
          <a:p>
            <a:endParaRPr lang="en-IE" dirty="0"/>
          </a:p>
          <a:p>
            <a:r>
              <a:rPr lang="en-IE" dirty="0"/>
              <a:t>Azure SQL Managed Instance service tiers</a:t>
            </a:r>
          </a:p>
          <a:p>
            <a:pPr marL="171450" indent="-171450">
              <a:buFont typeface="Arial" panose="020B0604020202020204" pitchFamily="34" charset="0"/>
              <a:buChar char="•"/>
            </a:pPr>
            <a:r>
              <a:rPr lang="en-IE" dirty="0"/>
              <a:t>General Purpose </a:t>
            </a:r>
          </a:p>
          <a:p>
            <a:pPr marL="171450" indent="-171450">
              <a:buFont typeface="Arial" panose="020B0604020202020204" pitchFamily="34" charset="0"/>
              <a:buChar char="•"/>
            </a:pPr>
            <a:r>
              <a:rPr lang="en-IE" dirty="0"/>
              <a:t>Business Critical</a:t>
            </a:r>
          </a:p>
          <a:p>
            <a:pPr marL="0" indent="0">
              <a:buFont typeface="Arial" panose="020B0604020202020204" pitchFamily="34" charset="0"/>
              <a:buNone/>
            </a:pPr>
            <a:endParaRPr lang="en-IE" dirty="0"/>
          </a:p>
          <a:p>
            <a:pPr marL="0" indent="0">
              <a:buFont typeface="Arial" panose="020B0604020202020204" pitchFamily="34" charset="0"/>
              <a:buNone/>
            </a:pPr>
            <a:r>
              <a:rPr lang="en-IE" dirty="0"/>
              <a:t>Azure SQL Database service tiers</a:t>
            </a:r>
          </a:p>
          <a:p>
            <a:pPr marL="171450" indent="-171450">
              <a:buFont typeface="Arial" panose="020B0604020202020204" pitchFamily="34" charset="0"/>
              <a:buChar char="•"/>
            </a:pPr>
            <a:r>
              <a:rPr lang="en-IE" dirty="0"/>
              <a:t>General Purpose</a:t>
            </a:r>
          </a:p>
          <a:p>
            <a:pPr marL="171450" indent="-171450">
              <a:buFont typeface="Arial" panose="020B0604020202020204" pitchFamily="34" charset="0"/>
              <a:buChar char="•"/>
            </a:pPr>
            <a:r>
              <a:rPr lang="en-IE" dirty="0"/>
              <a:t>Hyperscale </a:t>
            </a:r>
          </a:p>
          <a:p>
            <a:pPr marL="171450" indent="-171450">
              <a:buFont typeface="Arial" panose="020B0604020202020204" pitchFamily="34" charset="0"/>
              <a:buChar char="•"/>
            </a:pPr>
            <a:r>
              <a:rPr lang="en-IE" dirty="0"/>
              <a:t>Business Critical</a:t>
            </a:r>
          </a:p>
        </p:txBody>
      </p:sp>
      <p:sp>
        <p:nvSpPr>
          <p:cNvPr id="4" name="Slide Number Placeholder 3"/>
          <p:cNvSpPr>
            <a:spLocks noGrp="1"/>
          </p:cNvSpPr>
          <p:nvPr>
            <p:ph type="sldNum" sz="quarter" idx="5"/>
          </p:nvPr>
        </p:nvSpPr>
        <p:spPr/>
        <p:txBody>
          <a:bodyPr/>
          <a:lstStyle/>
          <a:p>
            <a:fld id="{FD5B5252-8534-42B9-BEB1-6A93DAA021E2}" type="slidenum">
              <a:rPr lang="en-IE" smtClean="0"/>
              <a:t>50</a:t>
            </a:fld>
            <a:endParaRPr lang="en-IE"/>
          </a:p>
        </p:txBody>
      </p:sp>
    </p:spTree>
    <p:extLst>
      <p:ext uri="{BB962C8B-B14F-4D97-AF65-F5344CB8AC3E}">
        <p14:creationId xmlns:p14="http://schemas.microsoft.com/office/powerpoint/2010/main" val="21163615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333333"/>
                </a:solidFill>
                <a:effectLst/>
                <a:latin typeface="SegoeUI"/>
              </a:rPr>
              <a:t>Optimize your Azure SQL Managed Instance cost with Microsoft Azure Well-Architected Framework</a:t>
            </a:r>
          </a:p>
          <a:p>
            <a:r>
              <a:rPr lang="en-IE" dirty="0"/>
              <a:t>https://techcommunity.microsoft.com/t5/azure-sql/optimize-your-azure-sql-managed-instance-cost-with-microsoft/ba-p/2235216</a:t>
            </a:r>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53</a:t>
            </a:fld>
            <a:endParaRPr lang="en-IE"/>
          </a:p>
        </p:txBody>
      </p:sp>
    </p:spTree>
    <p:extLst>
      <p:ext uri="{BB962C8B-B14F-4D97-AF65-F5344CB8AC3E}">
        <p14:creationId xmlns:p14="http://schemas.microsoft.com/office/powerpoint/2010/main" val="3071120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Public cloud is great!</a:t>
            </a:r>
          </a:p>
          <a:p>
            <a:endParaRPr lang="en-IE" dirty="0"/>
          </a:p>
          <a:p>
            <a:r>
              <a:rPr lang="en-IE" dirty="0"/>
              <a:t>And a measurable per second spending report. </a:t>
            </a:r>
          </a:p>
          <a:p>
            <a:endParaRPr lang="en-IE" dirty="0"/>
          </a:p>
          <a:p>
            <a:endParaRPr lang="en-IE" dirty="0"/>
          </a:p>
          <a:p>
            <a:r>
              <a:rPr lang="en-IE" dirty="0"/>
              <a:t>So the purchasing process on the cloud</a:t>
            </a:r>
          </a:p>
          <a:p>
            <a:endParaRPr lang="en-IE" dirty="0"/>
          </a:p>
          <a:p>
            <a:pPr marL="171450" indent="-171450">
              <a:buFont typeface="Arial" panose="020B0604020202020204" pitchFamily="34" charset="0"/>
              <a:buChar char="•"/>
            </a:pPr>
            <a:r>
              <a:rPr lang="en-IE" dirty="0"/>
              <a:t>Developer has keys to the cloud</a:t>
            </a:r>
          </a:p>
          <a:p>
            <a:pPr marL="171450" indent="-171450">
              <a:buFont typeface="Arial" panose="020B0604020202020204" pitchFamily="34" charset="0"/>
              <a:buChar char="•"/>
            </a:pPr>
            <a:r>
              <a:rPr lang="en-IE" dirty="0"/>
              <a:t>Developer creates cloud resource</a:t>
            </a:r>
          </a:p>
          <a:p>
            <a:pPr marL="171450" indent="-171450">
              <a:buFont typeface="Arial" panose="020B0604020202020204" pitchFamily="34" charset="0"/>
              <a:buChar char="•"/>
            </a:pPr>
            <a:r>
              <a:rPr lang="en-IE" dirty="0"/>
              <a:t>Resources incur charges</a:t>
            </a:r>
            <a:endParaRPr lang="ru-RU" dirty="0"/>
          </a:p>
          <a:p>
            <a:pPr marL="171450" indent="-171450">
              <a:buFont typeface="Arial" panose="020B0604020202020204" pitchFamily="34" charset="0"/>
              <a:buChar char="•"/>
            </a:pPr>
            <a:r>
              <a:rPr lang="en-IE" dirty="0"/>
              <a:t>Cost gets out of control </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9</a:t>
            </a:fld>
            <a:endParaRPr lang="en-IE"/>
          </a:p>
        </p:txBody>
      </p:sp>
    </p:spTree>
    <p:extLst>
      <p:ext uri="{BB962C8B-B14F-4D97-AF65-F5344CB8AC3E}">
        <p14:creationId xmlns:p14="http://schemas.microsoft.com/office/powerpoint/2010/main" val="26116873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Why Azure Dev/Test pricing?</a:t>
            </a:r>
          </a:p>
          <a:p>
            <a:r>
              <a:rPr lang="en-IE" dirty="0"/>
              <a:t>https://azure.microsoft.com/en-us/pricing/dev-test/#overview</a:t>
            </a:r>
          </a:p>
        </p:txBody>
      </p:sp>
      <p:sp>
        <p:nvSpPr>
          <p:cNvPr id="4" name="Slide Number Placeholder 3"/>
          <p:cNvSpPr>
            <a:spLocks noGrp="1"/>
          </p:cNvSpPr>
          <p:nvPr>
            <p:ph type="sldNum" sz="quarter" idx="5"/>
          </p:nvPr>
        </p:nvSpPr>
        <p:spPr/>
        <p:txBody>
          <a:bodyPr/>
          <a:lstStyle/>
          <a:p>
            <a:fld id="{FD5B5252-8534-42B9-BEB1-6A93DAA021E2}" type="slidenum">
              <a:rPr lang="en-IE" smtClean="0"/>
              <a:t>54</a:t>
            </a:fld>
            <a:endParaRPr lang="en-IE"/>
          </a:p>
        </p:txBody>
      </p:sp>
    </p:spTree>
    <p:extLst>
      <p:ext uri="{BB962C8B-B14F-4D97-AF65-F5344CB8AC3E}">
        <p14:creationId xmlns:p14="http://schemas.microsoft.com/office/powerpoint/2010/main" val="23390239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What are virtual machine scale sets?</a:t>
            </a:r>
          </a:p>
          <a:p>
            <a:r>
              <a:rPr lang="en-IE" dirty="0"/>
              <a:t>https://docs.microsoft.com/en-us/azure/virtual-machine-scale-sets/overview</a:t>
            </a:r>
          </a:p>
          <a:p>
            <a:endParaRPr lang="en-IE" dirty="0"/>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Use Azure Spot Virtual Machines</a:t>
            </a:r>
          </a:p>
          <a:p>
            <a:r>
              <a:rPr lang="en-IE" dirty="0"/>
              <a:t>https://docs.microsoft.com/en-us/azure/virtual-machines/spot-vms</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55</a:t>
            </a:fld>
            <a:endParaRPr lang="en-IE"/>
          </a:p>
        </p:txBody>
      </p:sp>
    </p:spTree>
    <p:extLst>
      <p:ext uri="{BB962C8B-B14F-4D97-AF65-F5344CB8AC3E}">
        <p14:creationId xmlns:p14="http://schemas.microsoft.com/office/powerpoint/2010/main" val="3464897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dirty="0">
                <a:solidFill>
                  <a:srgbClr val="171717"/>
                </a:solidFill>
                <a:effectLst/>
                <a:latin typeface="Segoe UI" panose="020B0502040204020203" pitchFamily="34" charset="0"/>
              </a:rPr>
              <a:t>Optimize costs for Blob storage with reserved capacity</a:t>
            </a:r>
          </a:p>
          <a:p>
            <a:r>
              <a:rPr lang="en-IE" dirty="0"/>
              <a:t>https://learn.microsoft.com/en-us/azure/storage/blobs/storage-blob-reserved-capacity</a:t>
            </a:r>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dirty="0">
                <a:solidFill>
                  <a:srgbClr val="171717"/>
                </a:solidFill>
                <a:effectLst/>
                <a:latin typeface="Segoe UI" panose="020B0502040204020203" pitchFamily="34" charset="0"/>
              </a:rPr>
              <a:t>Reduce costs with Azure Disks Reservation</a:t>
            </a:r>
          </a:p>
          <a:p>
            <a:r>
              <a:rPr lang="en-IE" dirty="0"/>
              <a:t>https://learn.microsoft.com/en-us/azure/virtual-machines/disks-reserved-capacity</a:t>
            </a:r>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56</a:t>
            </a:fld>
            <a:endParaRPr lang="en-IE"/>
          </a:p>
        </p:txBody>
      </p:sp>
    </p:spTree>
    <p:extLst>
      <p:ext uri="{BB962C8B-B14F-4D97-AF65-F5344CB8AC3E}">
        <p14:creationId xmlns:p14="http://schemas.microsoft.com/office/powerpoint/2010/main" val="21646970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b="1" i="0" kern="1200" dirty="0">
                <a:solidFill>
                  <a:schemeClr val="tx1"/>
                </a:solidFill>
                <a:effectLst/>
                <a:latin typeface="+mn-lt"/>
                <a:ea typeface="+mn-ea"/>
                <a:cs typeface="+mn-cs"/>
              </a:rPr>
              <a:t>Azure Functions hosting options</a:t>
            </a:r>
          </a:p>
          <a:p>
            <a:r>
              <a:rPr lang="en-IE" dirty="0"/>
              <a:t>https://docs.microsoft.com/en-us/azure/azure-functions/functions-scale#scale</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57</a:t>
            </a:fld>
            <a:endParaRPr lang="en-IE"/>
          </a:p>
        </p:txBody>
      </p:sp>
    </p:spTree>
    <p:extLst>
      <p:ext uri="{BB962C8B-B14F-4D97-AF65-F5344CB8AC3E}">
        <p14:creationId xmlns:p14="http://schemas.microsoft.com/office/powerpoint/2010/main" val="3508819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61</a:t>
            </a:fld>
            <a:endParaRPr lang="en-IE"/>
          </a:p>
        </p:txBody>
      </p:sp>
    </p:spTree>
    <p:extLst>
      <p:ext uri="{BB962C8B-B14F-4D97-AF65-F5344CB8AC3E}">
        <p14:creationId xmlns:p14="http://schemas.microsoft.com/office/powerpoint/2010/main" val="9007501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r>
              <a:rPr lang="en-IE" dirty="0"/>
              <a:t>Brand new shiny thing </a:t>
            </a:r>
          </a:p>
        </p:txBody>
      </p:sp>
      <p:sp>
        <p:nvSpPr>
          <p:cNvPr id="4" name="Slide Number Placeholder 3"/>
          <p:cNvSpPr>
            <a:spLocks noGrp="1"/>
          </p:cNvSpPr>
          <p:nvPr>
            <p:ph type="sldNum" sz="quarter" idx="5"/>
          </p:nvPr>
        </p:nvSpPr>
        <p:spPr/>
        <p:txBody>
          <a:bodyPr/>
          <a:lstStyle/>
          <a:p>
            <a:fld id="{FD5B5252-8534-42B9-BEB1-6A93DAA021E2}" type="slidenum">
              <a:rPr lang="en-IE" smtClean="0"/>
              <a:t>63</a:t>
            </a:fld>
            <a:endParaRPr lang="en-IE"/>
          </a:p>
        </p:txBody>
      </p:sp>
    </p:spTree>
    <p:extLst>
      <p:ext uri="{BB962C8B-B14F-4D97-AF65-F5344CB8AC3E}">
        <p14:creationId xmlns:p14="http://schemas.microsoft.com/office/powerpoint/2010/main" val="21389531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r>
              <a:rPr lang="en-IE" dirty="0"/>
              <a:t>Reservations are rigid – per region, per type of vCPU</a:t>
            </a:r>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64</a:t>
            </a:fld>
            <a:endParaRPr lang="en-IE"/>
          </a:p>
        </p:txBody>
      </p:sp>
    </p:spTree>
    <p:extLst>
      <p:ext uri="{BB962C8B-B14F-4D97-AF65-F5344CB8AC3E}">
        <p14:creationId xmlns:p14="http://schemas.microsoft.com/office/powerpoint/2010/main" val="102369093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b="1" dirty="0"/>
              <a:t>O’Reilly, </a:t>
            </a:r>
            <a:r>
              <a:rPr lang="en-GB" b="1" dirty="0"/>
              <a:t>Cloud FinOps: Collaborative, Real-Time Cloud Financial Management</a:t>
            </a:r>
            <a:endParaRPr lang="en-IE" b="1" dirty="0"/>
          </a:p>
          <a:p>
            <a:r>
              <a:rPr lang="en-IE" dirty="0"/>
              <a:t>https://www.amazon.com/Cloud-FinOps-Collaborative-real-time-management/dp/1492054623</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67</a:t>
            </a:fld>
            <a:endParaRPr lang="en-IE"/>
          </a:p>
        </p:txBody>
      </p:sp>
    </p:spTree>
    <p:extLst>
      <p:ext uri="{BB962C8B-B14F-4D97-AF65-F5344CB8AC3E}">
        <p14:creationId xmlns:p14="http://schemas.microsoft.com/office/powerpoint/2010/main" val="31039501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There are 500+ Azure Services available for creation, it’s easier to disable everything and only allow necessary resources. </a:t>
            </a:r>
          </a:p>
        </p:txBody>
      </p:sp>
      <p:sp>
        <p:nvSpPr>
          <p:cNvPr id="4" name="Slide Number Placeholder 3"/>
          <p:cNvSpPr>
            <a:spLocks noGrp="1"/>
          </p:cNvSpPr>
          <p:nvPr>
            <p:ph type="sldNum" sz="quarter" idx="5"/>
          </p:nvPr>
        </p:nvSpPr>
        <p:spPr/>
        <p:txBody>
          <a:bodyPr/>
          <a:lstStyle/>
          <a:p>
            <a:fld id="{FD5B5252-8534-42B9-BEB1-6A93DAA021E2}" type="slidenum">
              <a:rPr lang="en-IE" smtClean="0"/>
              <a:t>68</a:t>
            </a:fld>
            <a:endParaRPr lang="en-IE"/>
          </a:p>
        </p:txBody>
      </p:sp>
    </p:spTree>
    <p:extLst>
      <p:ext uri="{BB962C8B-B14F-4D97-AF65-F5344CB8AC3E}">
        <p14:creationId xmlns:p14="http://schemas.microsoft.com/office/powerpoint/2010/main" val="12453629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Use cost alerts to monitor usage and spending</a:t>
            </a:r>
          </a:p>
          <a:p>
            <a:r>
              <a:rPr lang="en-IE" dirty="0"/>
              <a:t>https://docs.microsoft.com/en-us/azure/cost-management-billing/costs/cost-mgt-alerts-monitor-usage-spending</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72</a:t>
            </a:fld>
            <a:endParaRPr lang="en-IE"/>
          </a:p>
        </p:txBody>
      </p:sp>
    </p:spTree>
    <p:extLst>
      <p:ext uri="{BB962C8B-B14F-4D97-AF65-F5344CB8AC3E}">
        <p14:creationId xmlns:p14="http://schemas.microsoft.com/office/powerpoint/2010/main" val="33233923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So the</a:t>
            </a:r>
          </a:p>
          <a:p>
            <a:pPr marL="171450" indent="-171450">
              <a:buFont typeface="Arial" panose="020B0604020202020204" pitchFamily="34" charset="0"/>
              <a:buChar char="•"/>
            </a:pPr>
            <a:r>
              <a:rPr lang="en-IE" dirty="0"/>
              <a:t>Developer has keys to the cloud</a:t>
            </a:r>
          </a:p>
          <a:p>
            <a:pPr marL="171450" indent="-171450">
              <a:buFont typeface="Arial" panose="020B0604020202020204" pitchFamily="34" charset="0"/>
              <a:buChar char="•"/>
            </a:pPr>
            <a:r>
              <a:rPr lang="en-IE" dirty="0"/>
              <a:t>Developer creates cloud resource</a:t>
            </a:r>
          </a:p>
          <a:p>
            <a:pPr marL="171450" indent="-171450">
              <a:buFont typeface="Arial" panose="020B0604020202020204" pitchFamily="34" charset="0"/>
              <a:buChar char="•"/>
            </a:pPr>
            <a:r>
              <a:rPr lang="en-IE" dirty="0"/>
              <a:t>Resources incur charges</a:t>
            </a:r>
            <a:endParaRPr lang="ru-RU" dirty="0"/>
          </a:p>
          <a:p>
            <a:pPr marL="171450" indent="-171450">
              <a:buFont typeface="Arial" panose="020B0604020202020204" pitchFamily="34" charset="0"/>
              <a:buChar char="•"/>
            </a:pPr>
            <a:r>
              <a:rPr lang="en-IE" dirty="0"/>
              <a:t>Cost gets out of control </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10</a:t>
            </a:fld>
            <a:endParaRPr lang="en-IE"/>
          </a:p>
        </p:txBody>
      </p:sp>
    </p:spTree>
    <p:extLst>
      <p:ext uri="{BB962C8B-B14F-4D97-AF65-F5344CB8AC3E}">
        <p14:creationId xmlns:p14="http://schemas.microsoft.com/office/powerpoint/2010/main" val="2833848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I can see the following risks in this scenario</a:t>
            </a:r>
          </a:p>
          <a:p>
            <a:endParaRPr lang="en-IE" dirty="0"/>
          </a:p>
          <a:p>
            <a:r>
              <a:rPr lang="en-IE" dirty="0"/>
              <a:t>Technical complexity – Azure itself has 500+ services all with at least 3 tiers of pricing</a:t>
            </a:r>
          </a:p>
          <a:p>
            <a:endParaRPr lang="en-IE" dirty="0"/>
          </a:p>
          <a:p>
            <a:endParaRPr lang="en-IE" dirty="0"/>
          </a:p>
          <a:p>
            <a:r>
              <a:rPr lang="en-IE" dirty="0"/>
              <a:t>Micro billing can be a burden. </a:t>
            </a:r>
          </a:p>
          <a:p>
            <a:endParaRPr lang="en-IE" dirty="0"/>
          </a:p>
          <a:p>
            <a:endParaRPr lang="en-IE" dirty="0"/>
          </a:p>
          <a:p>
            <a:endParaRPr lang="en-IE" dirty="0"/>
          </a:p>
          <a:p>
            <a:r>
              <a:rPr lang="en-IE" dirty="0"/>
              <a:t>Human factor: </a:t>
            </a:r>
          </a:p>
          <a:p>
            <a:pPr marL="171450" indent="-171450">
              <a:buFont typeface="Arial" panose="020B0604020202020204" pitchFamily="34" charset="0"/>
              <a:buChar char="•"/>
            </a:pPr>
            <a:r>
              <a:rPr lang="en-IE" dirty="0"/>
              <a:t>Overprovisioning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E" dirty="0"/>
              <a:t>Wrong Licensing (Developer/Standard/Enterprise)</a:t>
            </a:r>
          </a:p>
          <a:p>
            <a:pPr marL="171450" indent="-171450">
              <a:buFont typeface="Arial" panose="020B0604020202020204" pitchFamily="34" charset="0"/>
              <a:buChar char="•"/>
            </a:pPr>
            <a:endParaRPr lang="en-IE" dirty="0"/>
          </a:p>
          <a:p>
            <a:pPr marL="0" indent="0">
              <a:buFont typeface="Arial" panose="020B0604020202020204" pitchFamily="34" charset="0"/>
              <a:buNone/>
            </a:pPr>
            <a:r>
              <a:rPr lang="en-IE" dirty="0"/>
              <a:t>Other Priorities</a:t>
            </a:r>
          </a:p>
          <a:p>
            <a:pPr marL="0" indent="0">
              <a:buFont typeface="Arial" panose="020B0604020202020204" pitchFamily="34" charset="0"/>
              <a:buNone/>
            </a:pPr>
            <a:r>
              <a:rPr lang="en-IE" dirty="0"/>
              <a:t>(pushback)</a:t>
            </a:r>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a:p>
            <a:pPr marL="0" indent="0">
              <a:buFont typeface="Arial" panose="020B0604020202020204" pitchFamily="34" charset="0"/>
              <a:buNone/>
            </a:pPr>
            <a:r>
              <a:rPr lang="en-IE" dirty="0"/>
              <a:t>Bad Actors</a:t>
            </a:r>
          </a:p>
          <a:p>
            <a:pPr marL="171450" indent="-171450">
              <a:buFont typeface="Arial" panose="020B0604020202020204" pitchFamily="34" charset="0"/>
              <a:buChar char="•"/>
            </a:pPr>
            <a:r>
              <a:rPr lang="en-IE" dirty="0"/>
              <a:t>Crypto mining </a:t>
            </a:r>
          </a:p>
          <a:p>
            <a:pPr marL="171450" indent="-171450">
              <a:buFont typeface="Arial" panose="020B0604020202020204" pitchFamily="34" charset="0"/>
              <a:buChar char="•"/>
            </a:pP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11</a:t>
            </a:fld>
            <a:endParaRPr lang="en-IE"/>
          </a:p>
        </p:txBody>
      </p:sp>
    </p:spTree>
    <p:extLst>
      <p:ext uri="{BB962C8B-B14F-4D97-AF65-F5344CB8AC3E}">
        <p14:creationId xmlns:p14="http://schemas.microsoft.com/office/powerpoint/2010/main" val="32686821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It is necessary for an organisation to allocate, explain and control cloud spending. </a:t>
            </a:r>
          </a:p>
          <a:p>
            <a:endParaRPr lang="en-IE" dirty="0"/>
          </a:p>
          <a:p>
            <a:endParaRPr lang="en-IE" dirty="0"/>
          </a:p>
          <a:p>
            <a:r>
              <a:rPr lang="en-IE" dirty="0"/>
              <a:t>FinOps terminology evolved over time: </a:t>
            </a:r>
          </a:p>
          <a:p>
            <a:pPr marL="171450" indent="-171450">
              <a:buFont typeface="Arial" panose="020B0604020202020204" pitchFamily="34" charset="0"/>
              <a:buChar char="•"/>
            </a:pPr>
            <a:r>
              <a:rPr lang="en-IE" dirty="0"/>
              <a:t>Cloud cost management</a:t>
            </a:r>
          </a:p>
          <a:p>
            <a:pPr marL="171450" indent="-171450">
              <a:buFont typeface="Arial" panose="020B0604020202020204" pitchFamily="34" charset="0"/>
              <a:buChar char="•"/>
            </a:pPr>
            <a:r>
              <a:rPr lang="en-IE" dirty="0"/>
              <a:t>Cloud cost optimization </a:t>
            </a:r>
          </a:p>
          <a:p>
            <a:pPr marL="171450" indent="-171450">
              <a:buFont typeface="Arial" panose="020B0604020202020204" pitchFamily="34" charset="0"/>
              <a:buChar char="•"/>
            </a:pPr>
            <a:r>
              <a:rPr lang="en-IE" dirty="0"/>
              <a:t>Cloud financial management</a:t>
            </a:r>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12</a:t>
            </a:fld>
            <a:endParaRPr lang="en-IE"/>
          </a:p>
        </p:txBody>
      </p:sp>
    </p:spTree>
    <p:extLst>
      <p:ext uri="{BB962C8B-B14F-4D97-AF65-F5344CB8AC3E}">
        <p14:creationId xmlns:p14="http://schemas.microsoft.com/office/powerpoint/2010/main" val="16130246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r>
              <a:rPr lang="en-IE" dirty="0"/>
              <a:t>And general communication about FinOps culture across the organisation </a:t>
            </a:r>
          </a:p>
        </p:txBody>
      </p:sp>
      <p:sp>
        <p:nvSpPr>
          <p:cNvPr id="4" name="Slide Number Placeholder 3"/>
          <p:cNvSpPr>
            <a:spLocks noGrp="1"/>
          </p:cNvSpPr>
          <p:nvPr>
            <p:ph type="sldNum" sz="quarter" idx="5"/>
          </p:nvPr>
        </p:nvSpPr>
        <p:spPr/>
        <p:txBody>
          <a:bodyPr/>
          <a:lstStyle/>
          <a:p>
            <a:fld id="{FD5B5252-8534-42B9-BEB1-6A93DAA021E2}" type="slidenum">
              <a:rPr lang="en-IE" smtClean="0"/>
              <a:t>13</a:t>
            </a:fld>
            <a:endParaRPr lang="en-IE"/>
          </a:p>
        </p:txBody>
      </p:sp>
    </p:spTree>
    <p:extLst>
      <p:ext uri="{BB962C8B-B14F-4D97-AF65-F5344CB8AC3E}">
        <p14:creationId xmlns:p14="http://schemas.microsoft.com/office/powerpoint/2010/main" val="1324779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This slide explains the benefits of FinOps to the Technology Leadership </a:t>
            </a:r>
          </a:p>
          <a:p>
            <a:endParaRPr lang="en-IE" dirty="0"/>
          </a:p>
          <a:p>
            <a:endParaRPr lang="en-IE" dirty="0"/>
          </a:p>
          <a:p>
            <a:r>
              <a:rPr lang="en-IE" dirty="0"/>
              <a:t>But I think it’s beneficial for our team as it lays out benefits of introducing FinOps in the organisation</a:t>
            </a:r>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 Decentralise resource usage and optimization decisions </a:t>
            </a:r>
          </a:p>
          <a:p>
            <a:endParaRPr lang="en-IE" dirty="0"/>
          </a:p>
          <a:p>
            <a:r>
              <a:rPr lang="en-IE" dirty="0"/>
              <a:t>To avoid situation where Finance buys a lot of cloud and no one uses it. </a:t>
            </a:r>
          </a:p>
        </p:txBody>
      </p:sp>
      <p:sp>
        <p:nvSpPr>
          <p:cNvPr id="4" name="Slide Number Placeholder 3"/>
          <p:cNvSpPr>
            <a:spLocks noGrp="1"/>
          </p:cNvSpPr>
          <p:nvPr>
            <p:ph type="sldNum" sz="quarter" idx="5"/>
          </p:nvPr>
        </p:nvSpPr>
        <p:spPr/>
        <p:txBody>
          <a:bodyPr/>
          <a:lstStyle/>
          <a:p>
            <a:fld id="{FD5B5252-8534-42B9-BEB1-6A93DAA021E2}" type="slidenum">
              <a:rPr lang="en-IE" smtClean="0"/>
              <a:t>14</a:t>
            </a:fld>
            <a:endParaRPr lang="en-IE"/>
          </a:p>
        </p:txBody>
      </p:sp>
    </p:spTree>
    <p:extLst>
      <p:ext uri="{BB962C8B-B14F-4D97-AF65-F5344CB8AC3E}">
        <p14:creationId xmlns:p14="http://schemas.microsoft.com/office/powerpoint/2010/main" val="3923442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FinOps </a:t>
            </a:r>
            <a:r>
              <a:rPr lang="en-IE" dirty="0" err="1"/>
              <a:t>cosists</a:t>
            </a:r>
            <a:r>
              <a:rPr lang="en-IE" dirty="0"/>
              <a:t> of three major pillars</a:t>
            </a:r>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15</a:t>
            </a:fld>
            <a:endParaRPr lang="en-IE"/>
          </a:p>
        </p:txBody>
      </p:sp>
    </p:spTree>
    <p:extLst>
      <p:ext uri="{BB962C8B-B14F-4D97-AF65-F5344CB8AC3E}">
        <p14:creationId xmlns:p14="http://schemas.microsoft.com/office/powerpoint/2010/main" val="22425099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p:nvPicPr>
        <p:blipFill>
          <a:blip r:embed="rId2"/>
          <a:stretch>
            <a:fillRect/>
          </a:stretch>
        </p:blipFill>
        <p:spPr bwMode="black">
          <a:xfrm>
            <a:off x="584200" y="585788"/>
            <a:ext cx="1366245" cy="292608"/>
          </a:xfrm>
          <a:prstGeom prst="rect">
            <a:avLst/>
          </a:prstGeom>
        </p:spPr>
      </p:pic>
      <p:pic>
        <p:nvPicPr>
          <p:cNvPr id="9" name="Picture 8" descr="A meeting in a conference room.">
            <a:extLst>
              <a:ext uri="{FF2B5EF4-FFF2-40B4-BE49-F238E27FC236}">
                <a16:creationId xmlns:a16="http://schemas.microsoft.com/office/drawing/2014/main" id="{E4286AF1-448E-4DFE-9CAF-FD93F65F04BE}"/>
              </a:ext>
            </a:extLst>
          </p:cNvPr>
          <p:cNvPicPr>
            <a:picLocks noChangeAspect="1"/>
          </p:cNvPicPr>
          <p:nvPr/>
        </p:nvPicPr>
        <p:blipFill rotWithShape="1">
          <a:blip r:embed="rId3"/>
          <a:srcRect l="32559" r="10791"/>
          <a:stretch/>
        </p:blipFill>
        <p:spPr>
          <a:xfrm>
            <a:off x="5334000" y="0"/>
            <a:ext cx="6858000" cy="6858000"/>
          </a:xfrm>
          <a:prstGeom prst="rect">
            <a:avLst/>
          </a:prstGeom>
        </p:spPr>
      </p:pic>
    </p:spTree>
    <p:extLst>
      <p:ext uri="{BB962C8B-B14F-4D97-AF65-F5344CB8AC3E}">
        <p14:creationId xmlns:p14="http://schemas.microsoft.com/office/powerpoint/2010/main" val="24581666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582525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2A8B3ECF-E4A4-4BBE-8FC7-9B89BFA966A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1718121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84000740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213E2564-B248-4307-9647-3860A1D1F957}"/>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439220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49749916"/>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4586305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6268465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EE0325E-4E70-4338-BF4C-7AFCB34D0965}"/>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1614440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AACE723B-35DC-425C-8962-F4599190EE4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1782471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A39C78D3-0313-4B8D-88E0-883765889810}"/>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4240018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8" name="MS logo white - EMF" descr="Microsoft logo white text version">
            <a:extLst>
              <a:ext uri="{FF2B5EF4-FFF2-40B4-BE49-F238E27FC236}">
                <a16:creationId xmlns:a16="http://schemas.microsoft.com/office/drawing/2014/main" id="{D2BBF83B-AB94-4635-A784-5E8484DEC774}"/>
              </a:ext>
            </a:extLst>
          </p:cNvPr>
          <p:cNvPicPr>
            <a:picLocks noChangeAspect="1"/>
          </p:cNvPicPr>
          <p:nvPr/>
        </p:nvPicPr>
        <p:blipFill>
          <a:blip r:embed="rId2"/>
          <a:stretch>
            <a:fillRect/>
          </a:stretch>
        </p:blipFill>
        <p:spPr bwMode="black">
          <a:xfrm>
            <a:off x="584200" y="585788"/>
            <a:ext cx="1366245" cy="292608"/>
          </a:xfrm>
          <a:prstGeom prst="rect">
            <a:avLst/>
          </a:prstGeom>
        </p:spPr>
      </p:pic>
      <p:pic>
        <p:nvPicPr>
          <p:cNvPr id="3" name="Picture 2" descr="A meeting in a conference room.">
            <a:extLst>
              <a:ext uri="{FF2B5EF4-FFF2-40B4-BE49-F238E27FC236}">
                <a16:creationId xmlns:a16="http://schemas.microsoft.com/office/drawing/2014/main" id="{85A24E5A-A589-444B-A12E-6729B21E6E45}"/>
              </a:ext>
            </a:extLst>
          </p:cNvPr>
          <p:cNvPicPr>
            <a:picLocks noChangeAspect="1"/>
          </p:cNvPicPr>
          <p:nvPr/>
        </p:nvPicPr>
        <p:blipFill rotWithShape="1">
          <a:blip r:embed="rId3"/>
          <a:srcRect l="32559" r="10791"/>
          <a:stretch/>
        </p:blipFill>
        <p:spPr>
          <a:xfrm>
            <a:off x="5334000" y="0"/>
            <a:ext cx="6858000" cy="6858000"/>
          </a:xfrm>
          <a:prstGeom prst="rect">
            <a:avLst/>
          </a:prstGeom>
        </p:spPr>
      </p:pic>
    </p:spTree>
    <p:extLst>
      <p:ext uri="{BB962C8B-B14F-4D97-AF65-F5344CB8AC3E}">
        <p14:creationId xmlns:p14="http://schemas.microsoft.com/office/powerpoint/2010/main" val="2590841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B2F9ED1A-9FCE-462D-B16F-2A263C5EA46D}"/>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89043859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F8455F91-F643-4C10-B5F5-E0C9FA397E4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92491951"/>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485899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954508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8829480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1412221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0016407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1289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216175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83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57022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537848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5225121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569014002"/>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FC790-E8C3-4254-AD8C-141B0B9653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E"/>
          </a:p>
        </p:txBody>
      </p:sp>
      <p:sp>
        <p:nvSpPr>
          <p:cNvPr id="3" name="Subtitle 2">
            <a:extLst>
              <a:ext uri="{FF2B5EF4-FFF2-40B4-BE49-F238E27FC236}">
                <a16:creationId xmlns:a16="http://schemas.microsoft.com/office/drawing/2014/main" id="{27F40567-8FB7-4EA0-A4A5-EC780F3A6F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E"/>
          </a:p>
        </p:txBody>
      </p:sp>
      <p:sp>
        <p:nvSpPr>
          <p:cNvPr id="4" name="Date Placeholder 3">
            <a:extLst>
              <a:ext uri="{FF2B5EF4-FFF2-40B4-BE49-F238E27FC236}">
                <a16:creationId xmlns:a16="http://schemas.microsoft.com/office/drawing/2014/main" id="{CD6128E2-6267-4C60-9917-0ABE1C7865E8}"/>
              </a:ext>
            </a:extLst>
          </p:cNvPr>
          <p:cNvSpPr>
            <a:spLocks noGrp="1"/>
          </p:cNvSpPr>
          <p:nvPr>
            <p:ph type="dt" sz="half" idx="10"/>
          </p:nvPr>
        </p:nvSpPr>
        <p:spPr/>
        <p:txBody>
          <a:bodyPr/>
          <a:lstStyle/>
          <a:p>
            <a:fld id="{7821E7CA-480C-4350-9AB0-12AB79674909}" type="datetimeFigureOut">
              <a:rPr lang="en-IE" smtClean="0"/>
              <a:t>14/11/2022</a:t>
            </a:fld>
            <a:endParaRPr lang="en-IE"/>
          </a:p>
        </p:txBody>
      </p:sp>
      <p:sp>
        <p:nvSpPr>
          <p:cNvPr id="5" name="Footer Placeholder 4">
            <a:extLst>
              <a:ext uri="{FF2B5EF4-FFF2-40B4-BE49-F238E27FC236}">
                <a16:creationId xmlns:a16="http://schemas.microsoft.com/office/drawing/2014/main" id="{2585A74E-A12B-4CC8-9955-8620B3C298C0}"/>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157363CB-A76D-438F-8D83-F925A68086E4}"/>
              </a:ext>
            </a:extLst>
          </p:cNvPr>
          <p:cNvSpPr>
            <a:spLocks noGrp="1"/>
          </p:cNvSpPr>
          <p:nvPr>
            <p:ph type="sldNum" sz="quarter" idx="12"/>
          </p:nvPr>
        </p:nvSpPr>
        <p:spPr/>
        <p:txBody>
          <a:bodyPr/>
          <a:lstStyle/>
          <a:p>
            <a:fld id="{B02E7ED9-F4B7-40EC-B5AA-D691DFF950DC}" type="slidenum">
              <a:rPr lang="en-IE" smtClean="0"/>
              <a:t>‹#›</a:t>
            </a:fld>
            <a:endParaRPr lang="en-IE"/>
          </a:p>
        </p:txBody>
      </p:sp>
    </p:spTree>
    <p:extLst>
      <p:ext uri="{BB962C8B-B14F-4D97-AF65-F5344CB8AC3E}">
        <p14:creationId xmlns:p14="http://schemas.microsoft.com/office/powerpoint/2010/main" val="378459396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752A4-8008-41DC-BAA4-A1F6FF03ABCC}"/>
              </a:ext>
            </a:extLst>
          </p:cNvPr>
          <p:cNvSpPr>
            <a:spLocks noGrp="1"/>
          </p:cNvSpPr>
          <p:nvPr>
            <p:ph type="title"/>
          </p:nvPr>
        </p:nvSpPr>
        <p:spPr/>
        <p:txBody>
          <a:bodyPr/>
          <a:lstStyle/>
          <a:p>
            <a:r>
              <a:rPr lang="en-US"/>
              <a:t>Click to edit Master title style</a:t>
            </a:r>
            <a:endParaRPr lang="en-IE"/>
          </a:p>
        </p:txBody>
      </p:sp>
      <p:sp>
        <p:nvSpPr>
          <p:cNvPr id="3" name="Content Placeholder 2">
            <a:extLst>
              <a:ext uri="{FF2B5EF4-FFF2-40B4-BE49-F238E27FC236}">
                <a16:creationId xmlns:a16="http://schemas.microsoft.com/office/drawing/2014/main" id="{C02970D8-F748-4857-965A-41C3F7A162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D42BB28E-58BC-496A-9D00-40C2207AEED0}"/>
              </a:ext>
            </a:extLst>
          </p:cNvPr>
          <p:cNvSpPr>
            <a:spLocks noGrp="1"/>
          </p:cNvSpPr>
          <p:nvPr>
            <p:ph type="dt" sz="half" idx="10"/>
          </p:nvPr>
        </p:nvSpPr>
        <p:spPr/>
        <p:txBody>
          <a:bodyPr/>
          <a:lstStyle/>
          <a:p>
            <a:fld id="{7821E7CA-480C-4350-9AB0-12AB79674909}" type="datetimeFigureOut">
              <a:rPr lang="en-IE" smtClean="0"/>
              <a:t>14/11/2022</a:t>
            </a:fld>
            <a:endParaRPr lang="en-IE"/>
          </a:p>
        </p:txBody>
      </p:sp>
      <p:sp>
        <p:nvSpPr>
          <p:cNvPr id="5" name="Footer Placeholder 4">
            <a:extLst>
              <a:ext uri="{FF2B5EF4-FFF2-40B4-BE49-F238E27FC236}">
                <a16:creationId xmlns:a16="http://schemas.microsoft.com/office/drawing/2014/main" id="{E8335A34-D4B6-4E5F-94A1-E0348CA4ED1F}"/>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F440EBCB-93D3-4EC5-8A22-505C6A2737BC}"/>
              </a:ext>
            </a:extLst>
          </p:cNvPr>
          <p:cNvSpPr>
            <a:spLocks noGrp="1"/>
          </p:cNvSpPr>
          <p:nvPr>
            <p:ph type="sldNum" sz="quarter" idx="12"/>
          </p:nvPr>
        </p:nvSpPr>
        <p:spPr/>
        <p:txBody>
          <a:bodyPr/>
          <a:lstStyle/>
          <a:p>
            <a:fld id="{B02E7ED9-F4B7-40EC-B5AA-D691DFF950DC}" type="slidenum">
              <a:rPr lang="en-IE" smtClean="0"/>
              <a:t>‹#›</a:t>
            </a:fld>
            <a:endParaRPr lang="en-IE"/>
          </a:p>
        </p:txBody>
      </p:sp>
    </p:spTree>
    <p:extLst>
      <p:ext uri="{BB962C8B-B14F-4D97-AF65-F5344CB8AC3E}">
        <p14:creationId xmlns:p14="http://schemas.microsoft.com/office/powerpoint/2010/main" val="78307879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A96AA-954C-4466-A370-57248D588E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E"/>
          </a:p>
        </p:txBody>
      </p:sp>
      <p:sp>
        <p:nvSpPr>
          <p:cNvPr id="3" name="Text Placeholder 2">
            <a:extLst>
              <a:ext uri="{FF2B5EF4-FFF2-40B4-BE49-F238E27FC236}">
                <a16:creationId xmlns:a16="http://schemas.microsoft.com/office/drawing/2014/main" id="{1CCE6720-CA01-460E-BC3F-A1355ED007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F9314F-FAB5-4EC4-B489-7602882CDEE9}"/>
              </a:ext>
            </a:extLst>
          </p:cNvPr>
          <p:cNvSpPr>
            <a:spLocks noGrp="1"/>
          </p:cNvSpPr>
          <p:nvPr>
            <p:ph type="dt" sz="half" idx="10"/>
          </p:nvPr>
        </p:nvSpPr>
        <p:spPr/>
        <p:txBody>
          <a:bodyPr/>
          <a:lstStyle/>
          <a:p>
            <a:fld id="{7821E7CA-480C-4350-9AB0-12AB79674909}" type="datetimeFigureOut">
              <a:rPr lang="en-IE" smtClean="0"/>
              <a:t>14/11/2022</a:t>
            </a:fld>
            <a:endParaRPr lang="en-IE"/>
          </a:p>
        </p:txBody>
      </p:sp>
      <p:sp>
        <p:nvSpPr>
          <p:cNvPr id="5" name="Footer Placeholder 4">
            <a:extLst>
              <a:ext uri="{FF2B5EF4-FFF2-40B4-BE49-F238E27FC236}">
                <a16:creationId xmlns:a16="http://schemas.microsoft.com/office/drawing/2014/main" id="{5F57309D-D5F5-4335-A0C3-CC734BF4CA28}"/>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513082CE-A698-4987-BBB1-A62BDC62378D}"/>
              </a:ext>
            </a:extLst>
          </p:cNvPr>
          <p:cNvSpPr>
            <a:spLocks noGrp="1"/>
          </p:cNvSpPr>
          <p:nvPr>
            <p:ph type="sldNum" sz="quarter" idx="12"/>
          </p:nvPr>
        </p:nvSpPr>
        <p:spPr/>
        <p:txBody>
          <a:bodyPr/>
          <a:lstStyle/>
          <a:p>
            <a:fld id="{B02E7ED9-F4B7-40EC-B5AA-D691DFF950DC}" type="slidenum">
              <a:rPr lang="en-IE" smtClean="0"/>
              <a:t>‹#›</a:t>
            </a:fld>
            <a:endParaRPr lang="en-IE"/>
          </a:p>
        </p:txBody>
      </p:sp>
    </p:spTree>
    <p:extLst>
      <p:ext uri="{BB962C8B-B14F-4D97-AF65-F5344CB8AC3E}">
        <p14:creationId xmlns:p14="http://schemas.microsoft.com/office/powerpoint/2010/main" val="1129577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EB02FAD1-E14D-41F9-A1BC-FCCF46262910}"/>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07573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9121006B-09FA-4F62-9542-4F6479B0897F}"/>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29851008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9153811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0281497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6749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908382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206024016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7.xml"/><Relationship Id="rId1" Type="http://schemas.openxmlformats.org/officeDocument/2006/relationships/slideLayout" Target="../slideLayouts/slideLayout3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4.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34.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4.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4.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4.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4.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34.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8.xml"/><Relationship Id="rId1" Type="http://schemas.openxmlformats.org/officeDocument/2006/relationships/slideLayout" Target="../slideLayouts/slideLayout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4.xml"/></Relationships>
</file>

<file path=ppt/slides/_rels/slide5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3.xml"/><Relationship Id="rId1" Type="http://schemas.openxmlformats.org/officeDocument/2006/relationships/slideLayout" Target="../slideLayouts/slideLayout3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4.xml"/></Relationships>
</file>

<file path=ppt/slides/_rels/slide6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3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5.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67.xml.rels><?xml version="1.0" encoding="UTF-8" standalone="yes"?>
<Relationships xmlns="http://schemas.openxmlformats.org/package/2006/relationships"><Relationship Id="rId3" Type="http://schemas.openxmlformats.org/officeDocument/2006/relationships/hyperlink" Target="https://www.finops.org/" TargetMode="External"/><Relationship Id="rId2" Type="http://schemas.openxmlformats.org/officeDocument/2006/relationships/notesSlide" Target="../notesSlides/notesSlide37.xml"/><Relationship Id="rId1" Type="http://schemas.openxmlformats.org/officeDocument/2006/relationships/slideLayout" Target="../slideLayouts/slideLayout34.xml"/><Relationship Id="rId6" Type="http://schemas.openxmlformats.org/officeDocument/2006/relationships/hyperlink" Target="https://www.youtube.com/watch?v=RjuTQvGm1zQ" TargetMode="External"/><Relationship Id="rId5" Type="http://schemas.openxmlformats.org/officeDocument/2006/relationships/hyperlink" Target="https://www.youtube.com/watch?v=vDS1siUbr4E" TargetMode="External"/><Relationship Id="rId4" Type="http://schemas.openxmlformats.org/officeDocument/2006/relationships/hyperlink" Target="https://www.youtube.com/watch?v=lBnKBV2r6lI" TargetMode="Externa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E7CAD-955B-4F38-96B6-6F6784C17A7A}"/>
              </a:ext>
            </a:extLst>
          </p:cNvPr>
          <p:cNvSpPr>
            <a:spLocks noGrp="1"/>
          </p:cNvSpPr>
          <p:nvPr>
            <p:ph type="title"/>
          </p:nvPr>
        </p:nvSpPr>
        <p:spPr/>
        <p:txBody>
          <a:bodyPr/>
          <a:lstStyle/>
          <a:p>
            <a:r>
              <a:rPr lang="en-IE" dirty="0"/>
              <a:t>Azure FinOps</a:t>
            </a:r>
          </a:p>
        </p:txBody>
      </p:sp>
      <p:sp>
        <p:nvSpPr>
          <p:cNvPr id="3" name="Subtitle 2">
            <a:extLst>
              <a:ext uri="{FF2B5EF4-FFF2-40B4-BE49-F238E27FC236}">
                <a16:creationId xmlns:a16="http://schemas.microsoft.com/office/drawing/2014/main" id="{498F75A9-A350-46B3-B306-63EE4C5CE9DB}"/>
              </a:ext>
            </a:extLst>
          </p:cNvPr>
          <p:cNvSpPr>
            <a:spLocks noGrp="1"/>
          </p:cNvSpPr>
          <p:nvPr>
            <p:ph type="body" sz="quarter" idx="12"/>
          </p:nvPr>
        </p:nvSpPr>
        <p:spPr/>
        <p:txBody>
          <a:bodyPr/>
          <a:lstStyle/>
          <a:p>
            <a:r>
              <a:rPr lang="en-IE" dirty="0"/>
              <a:t>Peter Perov</a:t>
            </a:r>
          </a:p>
        </p:txBody>
      </p:sp>
    </p:spTree>
    <p:extLst>
      <p:ext uri="{BB962C8B-B14F-4D97-AF65-F5344CB8AC3E}">
        <p14:creationId xmlns:p14="http://schemas.microsoft.com/office/powerpoint/2010/main" val="4203477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B8898-A94A-47C8-9A4F-D9E8E84A4AEF}"/>
              </a:ext>
            </a:extLst>
          </p:cNvPr>
          <p:cNvSpPr>
            <a:spLocks noGrp="1"/>
          </p:cNvSpPr>
          <p:nvPr>
            <p:ph type="title"/>
          </p:nvPr>
        </p:nvSpPr>
        <p:spPr>
          <a:xfrm>
            <a:off x="588263" y="457200"/>
            <a:ext cx="11018520" cy="553998"/>
          </a:xfrm>
        </p:spPr>
        <p:txBody>
          <a:bodyPr/>
          <a:lstStyle/>
          <a:p>
            <a:pPr algn="ctr"/>
            <a:r>
              <a:rPr lang="en-IE" dirty="0"/>
              <a:t>Purchasing on the cloud</a:t>
            </a:r>
          </a:p>
        </p:txBody>
      </p:sp>
      <p:sp>
        <p:nvSpPr>
          <p:cNvPr id="3" name="Text Placeholder 2">
            <a:extLst>
              <a:ext uri="{FF2B5EF4-FFF2-40B4-BE49-F238E27FC236}">
                <a16:creationId xmlns:a16="http://schemas.microsoft.com/office/drawing/2014/main" id="{38F716B5-DF86-44B1-AC54-1E661EA87A7A}"/>
              </a:ext>
            </a:extLst>
          </p:cNvPr>
          <p:cNvSpPr>
            <a:spLocks noGrp="1"/>
          </p:cNvSpPr>
          <p:nvPr>
            <p:ph type="body" sz="quarter" idx="10"/>
          </p:nvPr>
        </p:nvSpPr>
        <p:spPr>
          <a:xfrm>
            <a:off x="586390" y="1434370"/>
            <a:ext cx="11018520" cy="2499146"/>
          </a:xfrm>
        </p:spPr>
        <p:txBody>
          <a:bodyPr/>
          <a:lstStyle/>
          <a:p>
            <a:r>
              <a:rPr lang="en-IE" dirty="0"/>
              <a:t>Developer has keys to the cloud</a:t>
            </a:r>
          </a:p>
          <a:p>
            <a:r>
              <a:rPr lang="en-IE" dirty="0"/>
              <a:t>Developer creates cloud resource</a:t>
            </a:r>
          </a:p>
          <a:p>
            <a:r>
              <a:rPr lang="en-IE" dirty="0"/>
              <a:t>Resources incur charges</a:t>
            </a:r>
            <a:endParaRPr lang="ru-RU" dirty="0"/>
          </a:p>
          <a:p>
            <a:r>
              <a:rPr lang="en-IE" dirty="0"/>
              <a:t>Cost gets out of control </a:t>
            </a:r>
          </a:p>
          <a:p>
            <a:endParaRPr lang="en-IE" dirty="0"/>
          </a:p>
        </p:txBody>
      </p:sp>
    </p:spTree>
    <p:extLst>
      <p:ext uri="{BB962C8B-B14F-4D97-AF65-F5344CB8AC3E}">
        <p14:creationId xmlns:p14="http://schemas.microsoft.com/office/powerpoint/2010/main" val="406348094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A9385-E8F0-4688-B2CE-B2B1CE718F6A}"/>
              </a:ext>
            </a:extLst>
          </p:cNvPr>
          <p:cNvSpPr>
            <a:spLocks noGrp="1"/>
          </p:cNvSpPr>
          <p:nvPr>
            <p:ph type="title"/>
          </p:nvPr>
        </p:nvSpPr>
        <p:spPr/>
        <p:txBody>
          <a:bodyPr/>
          <a:lstStyle/>
          <a:p>
            <a:pPr algn="ctr"/>
            <a:r>
              <a:rPr lang="en-IE" dirty="0"/>
              <a:t>Risks</a:t>
            </a:r>
          </a:p>
        </p:txBody>
      </p:sp>
      <p:sp>
        <p:nvSpPr>
          <p:cNvPr id="3" name="Content Placeholder 2">
            <a:extLst>
              <a:ext uri="{FF2B5EF4-FFF2-40B4-BE49-F238E27FC236}">
                <a16:creationId xmlns:a16="http://schemas.microsoft.com/office/drawing/2014/main" id="{E1116079-7C4B-4F51-BFF1-BF9CC4CA71AF}"/>
              </a:ext>
            </a:extLst>
          </p:cNvPr>
          <p:cNvSpPr>
            <a:spLocks noGrp="1"/>
          </p:cNvSpPr>
          <p:nvPr>
            <p:ph type="body" sz="quarter" idx="10"/>
          </p:nvPr>
        </p:nvSpPr>
        <p:spPr/>
        <p:txBody>
          <a:bodyPr/>
          <a:lstStyle/>
          <a:p>
            <a:r>
              <a:rPr lang="en-IE" dirty="0"/>
              <a:t>Technical Complexity</a:t>
            </a:r>
            <a:endParaRPr lang="ru-RU" dirty="0"/>
          </a:p>
          <a:p>
            <a:r>
              <a:rPr lang="en-IE" dirty="0"/>
              <a:t>Micro-billing can be hard to understand</a:t>
            </a:r>
          </a:p>
          <a:p>
            <a:r>
              <a:rPr lang="en-IE" dirty="0"/>
              <a:t>Different Languages (technical, organisational, business)</a:t>
            </a:r>
          </a:p>
          <a:p>
            <a:r>
              <a:rPr lang="en-IE" dirty="0"/>
              <a:t>Lack of information</a:t>
            </a:r>
          </a:p>
          <a:p>
            <a:r>
              <a:rPr lang="en-IE" dirty="0"/>
              <a:t>Human factor </a:t>
            </a:r>
          </a:p>
          <a:p>
            <a:r>
              <a:rPr lang="en-IE" dirty="0"/>
              <a:t>Other priorities</a:t>
            </a:r>
          </a:p>
        </p:txBody>
      </p:sp>
    </p:spTree>
    <p:extLst>
      <p:ext uri="{BB962C8B-B14F-4D97-AF65-F5344CB8AC3E}">
        <p14:creationId xmlns:p14="http://schemas.microsoft.com/office/powerpoint/2010/main" val="26827906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18632-18A5-4221-8DB3-4775148A06FD}"/>
              </a:ext>
            </a:extLst>
          </p:cNvPr>
          <p:cNvSpPr>
            <a:spLocks noGrp="1"/>
          </p:cNvSpPr>
          <p:nvPr>
            <p:ph type="title"/>
          </p:nvPr>
        </p:nvSpPr>
        <p:spPr/>
        <p:txBody>
          <a:bodyPr/>
          <a:lstStyle/>
          <a:p>
            <a:pPr algn="ctr"/>
            <a:r>
              <a:rPr lang="en-IE" dirty="0"/>
              <a:t>Mitigation – Enter FinOps</a:t>
            </a:r>
          </a:p>
        </p:txBody>
      </p:sp>
      <p:sp>
        <p:nvSpPr>
          <p:cNvPr id="3" name="Content Placeholder 2">
            <a:extLst>
              <a:ext uri="{FF2B5EF4-FFF2-40B4-BE49-F238E27FC236}">
                <a16:creationId xmlns:a16="http://schemas.microsoft.com/office/drawing/2014/main" id="{969BE859-BA3A-4AA5-B4D7-2E8D07E50B29}"/>
              </a:ext>
            </a:extLst>
          </p:cNvPr>
          <p:cNvSpPr>
            <a:spLocks noGrp="1"/>
          </p:cNvSpPr>
          <p:nvPr>
            <p:ph type="body" sz="quarter" idx="10"/>
          </p:nvPr>
        </p:nvSpPr>
        <p:spPr>
          <a:xfrm>
            <a:off x="586390" y="1434370"/>
            <a:ext cx="11018520" cy="3533275"/>
          </a:xfrm>
        </p:spPr>
        <p:txBody>
          <a:bodyPr/>
          <a:lstStyle/>
          <a:p>
            <a:r>
              <a:rPr lang="en-IE" dirty="0"/>
              <a:t>FinOps – framework for managing, planning and accounting. </a:t>
            </a:r>
          </a:p>
          <a:p>
            <a:endParaRPr lang="en-IE" dirty="0"/>
          </a:p>
          <a:p>
            <a:r>
              <a:rPr lang="en-IE" dirty="0"/>
              <a:t>Combination of Processes and Technology </a:t>
            </a:r>
          </a:p>
          <a:p>
            <a:endParaRPr lang="en-IE" dirty="0"/>
          </a:p>
          <a:p>
            <a:r>
              <a:rPr lang="en-IE" dirty="0"/>
              <a:t>Financial accountability to the variable spend model of the cloud.</a:t>
            </a:r>
          </a:p>
          <a:p>
            <a:r>
              <a:rPr lang="en-IE" dirty="0"/>
              <a:t>Make business trade offs between speed, cost and quality.</a:t>
            </a:r>
          </a:p>
          <a:p>
            <a:endParaRPr lang="en-IE" dirty="0"/>
          </a:p>
        </p:txBody>
      </p:sp>
    </p:spTree>
    <p:extLst>
      <p:ext uri="{BB962C8B-B14F-4D97-AF65-F5344CB8AC3E}">
        <p14:creationId xmlns:p14="http://schemas.microsoft.com/office/powerpoint/2010/main" val="353910562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EB071D-22D8-4A60-AF99-EEB759729945}"/>
              </a:ext>
            </a:extLst>
          </p:cNvPr>
          <p:cNvSpPr>
            <a:spLocks noGrp="1"/>
          </p:cNvSpPr>
          <p:nvPr>
            <p:ph type="title"/>
          </p:nvPr>
        </p:nvSpPr>
        <p:spPr/>
        <p:txBody>
          <a:bodyPr/>
          <a:lstStyle/>
          <a:p>
            <a:pPr algn="ctr"/>
            <a:r>
              <a:rPr lang="en-IE" dirty="0"/>
              <a:t>What’s needed for FinOps?</a:t>
            </a:r>
          </a:p>
        </p:txBody>
      </p:sp>
      <p:sp>
        <p:nvSpPr>
          <p:cNvPr id="3" name="Content Placeholder 2">
            <a:extLst>
              <a:ext uri="{FF2B5EF4-FFF2-40B4-BE49-F238E27FC236}">
                <a16:creationId xmlns:a16="http://schemas.microsoft.com/office/drawing/2014/main" id="{B95D13C1-8688-4786-9B6D-7913E0B2321E}"/>
              </a:ext>
            </a:extLst>
          </p:cNvPr>
          <p:cNvSpPr>
            <a:spLocks noGrp="1"/>
          </p:cNvSpPr>
          <p:nvPr>
            <p:ph type="body" sz="quarter" idx="10"/>
          </p:nvPr>
        </p:nvSpPr>
        <p:spPr/>
        <p:txBody>
          <a:bodyPr/>
          <a:lstStyle/>
          <a:p>
            <a:r>
              <a:rPr lang="en-IE" dirty="0"/>
              <a:t>Leadership support and influence</a:t>
            </a:r>
          </a:p>
          <a:p>
            <a:r>
              <a:rPr lang="en-IE" dirty="0"/>
              <a:t>Stakeholder alignment </a:t>
            </a:r>
          </a:p>
          <a:p>
            <a:r>
              <a:rPr lang="en-IE" dirty="0"/>
              <a:t>Communicate/Evangelise FinOps culture</a:t>
            </a:r>
          </a:p>
          <a:p>
            <a:endParaRPr lang="en-IE" dirty="0"/>
          </a:p>
        </p:txBody>
      </p:sp>
    </p:spTree>
    <p:extLst>
      <p:ext uri="{BB962C8B-B14F-4D97-AF65-F5344CB8AC3E}">
        <p14:creationId xmlns:p14="http://schemas.microsoft.com/office/powerpoint/2010/main" val="216146155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D306-B424-4005-8EEB-CB555E8A2CEF}"/>
              </a:ext>
            </a:extLst>
          </p:cNvPr>
          <p:cNvSpPr>
            <a:spLocks noGrp="1"/>
          </p:cNvSpPr>
          <p:nvPr>
            <p:ph type="title"/>
          </p:nvPr>
        </p:nvSpPr>
        <p:spPr/>
        <p:txBody>
          <a:bodyPr/>
          <a:lstStyle/>
          <a:p>
            <a:pPr algn="ctr"/>
            <a:r>
              <a:rPr lang="en-IE" dirty="0"/>
              <a:t>FinOps Value</a:t>
            </a:r>
          </a:p>
        </p:txBody>
      </p:sp>
      <p:sp>
        <p:nvSpPr>
          <p:cNvPr id="3" name="Content Placeholder 2">
            <a:extLst>
              <a:ext uri="{FF2B5EF4-FFF2-40B4-BE49-F238E27FC236}">
                <a16:creationId xmlns:a16="http://schemas.microsoft.com/office/drawing/2014/main" id="{2F6DAEDB-04C7-42B0-8CAC-CAD1DB0E6692}"/>
              </a:ext>
            </a:extLst>
          </p:cNvPr>
          <p:cNvSpPr>
            <a:spLocks noGrp="1"/>
          </p:cNvSpPr>
          <p:nvPr>
            <p:ph idx="1"/>
          </p:nvPr>
        </p:nvSpPr>
        <p:spPr>
          <a:xfrm>
            <a:off x="584200" y="1435503"/>
            <a:ext cx="11018520" cy="4965297"/>
          </a:xfrm>
        </p:spPr>
        <p:txBody>
          <a:bodyPr>
            <a:normAutofit/>
          </a:bodyPr>
          <a:lstStyle/>
          <a:p>
            <a:r>
              <a:rPr lang="en-IE" dirty="0"/>
              <a:t>Accountability of usage pushed to the edge</a:t>
            </a:r>
          </a:p>
          <a:p>
            <a:r>
              <a:rPr lang="en-IE" dirty="0"/>
              <a:t>Product teams manage their own usage against the budget</a:t>
            </a:r>
          </a:p>
          <a:p>
            <a:r>
              <a:rPr lang="en-IE" dirty="0"/>
              <a:t>Decentralise resource usage and optimization decisions </a:t>
            </a:r>
          </a:p>
          <a:p>
            <a:r>
              <a:rPr lang="en-IE" dirty="0"/>
              <a:t>Technical teams must consider cost as an efficiency metric</a:t>
            </a:r>
          </a:p>
          <a:p>
            <a:r>
              <a:rPr lang="en-IE" dirty="0"/>
              <a:t>Just in time visibility of cloud cost to all levels</a:t>
            </a:r>
          </a:p>
          <a:p>
            <a:r>
              <a:rPr lang="en-IE" dirty="0"/>
              <a:t>Fast feedback loops lead to behaviour change</a:t>
            </a:r>
          </a:p>
          <a:p>
            <a:r>
              <a:rPr lang="en-IE" dirty="0"/>
              <a:t>Centralised FinOps reduces duplicated effort </a:t>
            </a:r>
          </a:p>
          <a:p>
            <a:r>
              <a:rPr lang="en-IE" dirty="0"/>
              <a:t>Discount negotiation with cloud vendor is centralised</a:t>
            </a:r>
          </a:p>
          <a:p>
            <a:r>
              <a:rPr lang="en-IE" dirty="0"/>
              <a:t>Continuous adjustments in cloud usage optimisation</a:t>
            </a:r>
          </a:p>
        </p:txBody>
      </p:sp>
    </p:spTree>
    <p:extLst>
      <p:ext uri="{BB962C8B-B14F-4D97-AF65-F5344CB8AC3E}">
        <p14:creationId xmlns:p14="http://schemas.microsoft.com/office/powerpoint/2010/main" val="31819231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p:txBody>
          <a:bodyPr/>
          <a:lstStyle/>
          <a:p>
            <a:r>
              <a:rPr lang="en-IE" dirty="0"/>
              <a:t>FinOps = </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p:txBody>
          <a:bodyPr/>
          <a:lstStyle/>
          <a:p>
            <a:r>
              <a:rPr lang="en-IE" dirty="0"/>
              <a:t>Real Time Reporting + Just-in-time processes + Teams working together</a:t>
            </a:r>
          </a:p>
        </p:txBody>
      </p:sp>
    </p:spTree>
    <p:extLst>
      <p:ext uri="{BB962C8B-B14F-4D97-AF65-F5344CB8AC3E}">
        <p14:creationId xmlns:p14="http://schemas.microsoft.com/office/powerpoint/2010/main" val="387439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401FE-0B47-4CBA-AA69-759FDCF14670}"/>
              </a:ext>
            </a:extLst>
          </p:cNvPr>
          <p:cNvSpPr>
            <a:spLocks noGrp="1"/>
          </p:cNvSpPr>
          <p:nvPr>
            <p:ph type="title"/>
          </p:nvPr>
        </p:nvSpPr>
        <p:spPr/>
        <p:txBody>
          <a:bodyPr/>
          <a:lstStyle/>
          <a:p>
            <a:r>
              <a:rPr lang="en-IE" dirty="0"/>
              <a:t>FinOps role</a:t>
            </a:r>
          </a:p>
        </p:txBody>
      </p:sp>
      <p:sp>
        <p:nvSpPr>
          <p:cNvPr id="3" name="Content Placeholder 2">
            <a:extLst>
              <a:ext uri="{FF2B5EF4-FFF2-40B4-BE49-F238E27FC236}">
                <a16:creationId xmlns:a16="http://schemas.microsoft.com/office/drawing/2014/main" id="{1D113F53-AFC8-414D-AF60-F21A791E13DA}"/>
              </a:ext>
            </a:extLst>
          </p:cNvPr>
          <p:cNvSpPr>
            <a:spLocks noGrp="1"/>
          </p:cNvSpPr>
          <p:nvPr>
            <p:ph idx="1"/>
          </p:nvPr>
        </p:nvSpPr>
        <p:spPr>
          <a:xfrm>
            <a:off x="584200" y="1435503"/>
            <a:ext cx="11018520" cy="5027501"/>
          </a:xfrm>
        </p:spPr>
        <p:txBody>
          <a:bodyPr>
            <a:normAutofit/>
          </a:bodyPr>
          <a:lstStyle/>
          <a:p>
            <a:r>
              <a:rPr lang="en-IE" dirty="0"/>
              <a:t>Cross functional position</a:t>
            </a:r>
          </a:p>
          <a:p>
            <a:pPr lvl="1"/>
            <a:r>
              <a:rPr lang="en-IE" dirty="0"/>
              <a:t>Mixture of Technical &amp; Accounting skills </a:t>
            </a:r>
          </a:p>
          <a:p>
            <a:r>
              <a:rPr lang="en-IE" dirty="0"/>
              <a:t>Authority, diligence, communication, evangelism, responsibility </a:t>
            </a:r>
          </a:p>
          <a:p>
            <a:r>
              <a:rPr lang="en-IE" dirty="0"/>
              <a:t>Understanding Cloud Fundamentals and Cloud Pricing strategies</a:t>
            </a:r>
          </a:p>
          <a:p>
            <a:r>
              <a:rPr lang="en-IE" dirty="0"/>
              <a:t>Raising cost awareness across organisation</a:t>
            </a:r>
          </a:p>
          <a:p>
            <a:r>
              <a:rPr lang="en-IE" dirty="0"/>
              <a:t>Regular meetings with dept. managers/architects </a:t>
            </a:r>
          </a:p>
          <a:p>
            <a:pPr lvl="1"/>
            <a:r>
              <a:rPr lang="en-IE" dirty="0"/>
              <a:t>Daily – go through daily usage and justifications</a:t>
            </a:r>
          </a:p>
          <a:p>
            <a:pPr lvl="1"/>
            <a:r>
              <a:rPr lang="en-IE" dirty="0"/>
              <a:t>Weekly/Monthly – go through period usage and discuss spikes </a:t>
            </a:r>
          </a:p>
          <a:p>
            <a:r>
              <a:rPr lang="en-IE" dirty="0"/>
              <a:t>Owns centralised cloud cost control model</a:t>
            </a:r>
          </a:p>
        </p:txBody>
      </p:sp>
    </p:spTree>
    <p:extLst>
      <p:ext uri="{BB962C8B-B14F-4D97-AF65-F5344CB8AC3E}">
        <p14:creationId xmlns:p14="http://schemas.microsoft.com/office/powerpoint/2010/main" val="29757567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7832F-6860-46C8-8391-AA1727F103F4}"/>
              </a:ext>
            </a:extLst>
          </p:cNvPr>
          <p:cNvSpPr>
            <a:spLocks noGrp="1"/>
          </p:cNvSpPr>
          <p:nvPr>
            <p:ph type="title"/>
          </p:nvPr>
        </p:nvSpPr>
        <p:spPr/>
        <p:txBody>
          <a:bodyPr/>
          <a:lstStyle/>
          <a:p>
            <a:r>
              <a:rPr lang="en-IE" dirty="0"/>
              <a:t>FinOps Role </a:t>
            </a:r>
          </a:p>
        </p:txBody>
      </p:sp>
      <p:pic>
        <p:nvPicPr>
          <p:cNvPr id="4" name="Picture 3">
            <a:extLst>
              <a:ext uri="{FF2B5EF4-FFF2-40B4-BE49-F238E27FC236}">
                <a16:creationId xmlns:a16="http://schemas.microsoft.com/office/drawing/2014/main" id="{937D5240-A196-4A3E-BE32-12766A778816}"/>
              </a:ext>
            </a:extLst>
          </p:cNvPr>
          <p:cNvPicPr>
            <a:picLocks noChangeAspect="1"/>
          </p:cNvPicPr>
          <p:nvPr/>
        </p:nvPicPr>
        <p:blipFill>
          <a:blip r:embed="rId3"/>
          <a:stretch>
            <a:fillRect/>
          </a:stretch>
        </p:blipFill>
        <p:spPr>
          <a:xfrm>
            <a:off x="795052" y="1205494"/>
            <a:ext cx="10601895" cy="4822993"/>
          </a:xfrm>
          <a:prstGeom prst="rect">
            <a:avLst/>
          </a:prstGeom>
        </p:spPr>
      </p:pic>
    </p:spTree>
    <p:extLst>
      <p:ext uri="{BB962C8B-B14F-4D97-AF65-F5344CB8AC3E}">
        <p14:creationId xmlns:p14="http://schemas.microsoft.com/office/powerpoint/2010/main" val="32502626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E55ED-20D1-439D-8365-7D16885B4EAF}"/>
              </a:ext>
            </a:extLst>
          </p:cNvPr>
          <p:cNvSpPr>
            <a:spLocks noGrp="1"/>
          </p:cNvSpPr>
          <p:nvPr>
            <p:ph type="title"/>
          </p:nvPr>
        </p:nvSpPr>
        <p:spPr/>
        <p:txBody>
          <a:bodyPr/>
          <a:lstStyle/>
          <a:p>
            <a:r>
              <a:rPr lang="en-IE" dirty="0"/>
              <a:t>Indirect Influence</a:t>
            </a:r>
          </a:p>
        </p:txBody>
      </p:sp>
      <p:sp>
        <p:nvSpPr>
          <p:cNvPr id="3" name="Content Placeholder 2">
            <a:extLst>
              <a:ext uri="{FF2B5EF4-FFF2-40B4-BE49-F238E27FC236}">
                <a16:creationId xmlns:a16="http://schemas.microsoft.com/office/drawing/2014/main" id="{1E74420B-F921-434C-80E2-BE4BE3E2CA14}"/>
              </a:ext>
            </a:extLst>
          </p:cNvPr>
          <p:cNvSpPr>
            <a:spLocks noGrp="1"/>
          </p:cNvSpPr>
          <p:nvPr>
            <p:ph idx="1"/>
          </p:nvPr>
        </p:nvSpPr>
        <p:spPr/>
        <p:txBody>
          <a:bodyPr/>
          <a:lstStyle/>
          <a:p>
            <a:r>
              <a:rPr lang="en-IE" dirty="0"/>
              <a:t>Cant’ influence resource usage directly </a:t>
            </a:r>
          </a:p>
          <a:p>
            <a:pPr marL="0" indent="0">
              <a:buNone/>
            </a:pPr>
            <a:r>
              <a:rPr lang="en-IE" dirty="0"/>
              <a:t>But!</a:t>
            </a:r>
          </a:p>
          <a:p>
            <a:r>
              <a:rPr lang="en-IE" dirty="0"/>
              <a:t>Can sit down with the team and understand the quality </a:t>
            </a:r>
          </a:p>
          <a:p>
            <a:r>
              <a:rPr lang="en-IE" dirty="0"/>
              <a:t>Suggest optimization strategy </a:t>
            </a:r>
          </a:p>
          <a:p>
            <a:r>
              <a:rPr lang="en-IE" dirty="0"/>
              <a:t>Understand the business value </a:t>
            </a:r>
          </a:p>
          <a:p>
            <a:r>
              <a:rPr lang="en-IE" dirty="0"/>
              <a:t>Communicate the value to business stakeholders </a:t>
            </a:r>
          </a:p>
          <a:p>
            <a:r>
              <a:rPr lang="en-IE" dirty="0"/>
              <a:t>Help make business decision what to do next (change the service pricing, make it a new product for the market)</a:t>
            </a:r>
          </a:p>
          <a:p>
            <a:endParaRPr lang="en-IE" dirty="0"/>
          </a:p>
        </p:txBody>
      </p:sp>
    </p:spTree>
    <p:extLst>
      <p:ext uri="{BB962C8B-B14F-4D97-AF65-F5344CB8AC3E}">
        <p14:creationId xmlns:p14="http://schemas.microsoft.com/office/powerpoint/2010/main" val="2987183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A40BF-B0F1-4DE7-B670-545B07E5F4A6}"/>
              </a:ext>
            </a:extLst>
          </p:cNvPr>
          <p:cNvSpPr>
            <a:spLocks noGrp="1"/>
          </p:cNvSpPr>
          <p:nvPr>
            <p:ph type="title"/>
          </p:nvPr>
        </p:nvSpPr>
        <p:spPr/>
        <p:txBody>
          <a:bodyPr/>
          <a:lstStyle/>
          <a:p>
            <a:r>
              <a:rPr lang="en-IE" dirty="0"/>
              <a:t>FinOps analysis</a:t>
            </a:r>
          </a:p>
        </p:txBody>
      </p:sp>
      <p:sp>
        <p:nvSpPr>
          <p:cNvPr id="3" name="Content Placeholder 2">
            <a:extLst>
              <a:ext uri="{FF2B5EF4-FFF2-40B4-BE49-F238E27FC236}">
                <a16:creationId xmlns:a16="http://schemas.microsoft.com/office/drawing/2014/main" id="{DDBA4036-6447-467F-9174-44FF682C0C9E}"/>
              </a:ext>
            </a:extLst>
          </p:cNvPr>
          <p:cNvSpPr>
            <a:spLocks noGrp="1"/>
          </p:cNvSpPr>
          <p:nvPr>
            <p:ph idx="1"/>
          </p:nvPr>
        </p:nvSpPr>
        <p:spPr/>
        <p:txBody>
          <a:bodyPr/>
          <a:lstStyle/>
          <a:p>
            <a:endParaRPr lang="en-IE" dirty="0"/>
          </a:p>
          <a:p>
            <a:r>
              <a:rPr lang="en-IE" dirty="0"/>
              <a:t>Analyse Cloud Spending</a:t>
            </a:r>
          </a:p>
          <a:p>
            <a:r>
              <a:rPr lang="en-IE" dirty="0"/>
              <a:t>Analyse Resource Utilisation</a:t>
            </a:r>
          </a:p>
          <a:p>
            <a:r>
              <a:rPr lang="en-IE" i="1" dirty="0"/>
              <a:t>Rightsizing</a:t>
            </a:r>
          </a:p>
          <a:p>
            <a:r>
              <a:rPr lang="en-IE" dirty="0"/>
              <a:t>Suggest service alternatives </a:t>
            </a:r>
          </a:p>
          <a:p>
            <a:endParaRPr lang="en-IE" dirty="0"/>
          </a:p>
        </p:txBody>
      </p:sp>
    </p:spTree>
    <p:extLst>
      <p:ext uri="{BB962C8B-B14F-4D97-AF65-F5344CB8AC3E}">
        <p14:creationId xmlns:p14="http://schemas.microsoft.com/office/powerpoint/2010/main" val="1473791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352D5-4048-4AD9-9BD8-A44E99A38F9D}"/>
              </a:ext>
            </a:extLst>
          </p:cNvPr>
          <p:cNvSpPr>
            <a:spLocks noGrp="1"/>
          </p:cNvSpPr>
          <p:nvPr>
            <p:ph type="title"/>
          </p:nvPr>
        </p:nvSpPr>
        <p:spPr/>
        <p:txBody>
          <a:bodyPr/>
          <a:lstStyle/>
          <a:p>
            <a:r>
              <a:rPr lang="en-IE" dirty="0"/>
              <a:t>Azure FinOps</a:t>
            </a:r>
          </a:p>
        </p:txBody>
      </p:sp>
      <p:sp>
        <p:nvSpPr>
          <p:cNvPr id="3" name="Text Placeholder 2">
            <a:extLst>
              <a:ext uri="{FF2B5EF4-FFF2-40B4-BE49-F238E27FC236}">
                <a16:creationId xmlns:a16="http://schemas.microsoft.com/office/drawing/2014/main" id="{83B34EF7-2533-4DAE-B2ED-D8C25EADA039}"/>
              </a:ext>
            </a:extLst>
          </p:cNvPr>
          <p:cNvSpPr>
            <a:spLocks noGrp="1"/>
          </p:cNvSpPr>
          <p:nvPr>
            <p:ph type="body" sz="quarter" idx="12"/>
          </p:nvPr>
        </p:nvSpPr>
        <p:spPr/>
        <p:txBody>
          <a:bodyPr/>
          <a:lstStyle/>
          <a:p>
            <a:r>
              <a:rPr lang="en-IE" dirty="0"/>
              <a:t>An Introduction</a:t>
            </a:r>
          </a:p>
        </p:txBody>
      </p:sp>
    </p:spTree>
    <p:extLst>
      <p:ext uri="{BB962C8B-B14F-4D97-AF65-F5344CB8AC3E}">
        <p14:creationId xmlns:p14="http://schemas.microsoft.com/office/powerpoint/2010/main" val="1433197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EDBCD-471E-4890-AE5F-78DA25714BFB}"/>
              </a:ext>
            </a:extLst>
          </p:cNvPr>
          <p:cNvSpPr>
            <a:spLocks noGrp="1"/>
          </p:cNvSpPr>
          <p:nvPr>
            <p:ph type="title"/>
          </p:nvPr>
        </p:nvSpPr>
        <p:spPr/>
        <p:txBody>
          <a:bodyPr/>
          <a:lstStyle/>
          <a:p>
            <a:r>
              <a:rPr lang="en-IE" dirty="0"/>
              <a:t>Resource Inventory</a:t>
            </a:r>
          </a:p>
        </p:txBody>
      </p:sp>
      <p:sp>
        <p:nvSpPr>
          <p:cNvPr id="3" name="Content Placeholder 2">
            <a:extLst>
              <a:ext uri="{FF2B5EF4-FFF2-40B4-BE49-F238E27FC236}">
                <a16:creationId xmlns:a16="http://schemas.microsoft.com/office/drawing/2014/main" id="{CAF3BB7F-7D9F-4C89-BB66-1B5BA7436C51}"/>
              </a:ext>
            </a:extLst>
          </p:cNvPr>
          <p:cNvSpPr>
            <a:spLocks noGrp="1"/>
          </p:cNvSpPr>
          <p:nvPr>
            <p:ph idx="1"/>
          </p:nvPr>
        </p:nvSpPr>
        <p:spPr>
          <a:xfrm>
            <a:off x="584200" y="1435503"/>
            <a:ext cx="11018520" cy="4784905"/>
          </a:xfrm>
        </p:spPr>
        <p:txBody>
          <a:bodyPr>
            <a:normAutofit/>
          </a:bodyPr>
          <a:lstStyle/>
          <a:p>
            <a:r>
              <a:rPr lang="en-IE" dirty="0"/>
              <a:t>Communicate the importance of tagging</a:t>
            </a:r>
          </a:p>
          <a:p>
            <a:pPr lvl="1"/>
            <a:r>
              <a:rPr lang="en-IE" dirty="0"/>
              <a:t>Collective responsibility rather than individual (whole group/department)</a:t>
            </a:r>
          </a:p>
          <a:p>
            <a:r>
              <a:rPr lang="en-IE" dirty="0"/>
              <a:t>Cost related tag for each department</a:t>
            </a:r>
          </a:p>
          <a:p>
            <a:r>
              <a:rPr lang="en-IE" dirty="0"/>
              <a:t>Enforce tag existence with Azure Policy on creation</a:t>
            </a:r>
          </a:p>
          <a:p>
            <a:r>
              <a:rPr lang="en-IE" dirty="0"/>
              <a:t>Scan all resources and tag them </a:t>
            </a:r>
          </a:p>
          <a:p>
            <a:r>
              <a:rPr lang="en-IE" dirty="0"/>
              <a:t>Identify resource owner/creator</a:t>
            </a:r>
          </a:p>
          <a:p>
            <a:pPr lvl="1"/>
            <a:r>
              <a:rPr lang="en-IE" dirty="0"/>
              <a:t>Who created what? </a:t>
            </a:r>
          </a:p>
          <a:p>
            <a:pPr lvl="1"/>
            <a:r>
              <a:rPr lang="en-IE" dirty="0"/>
              <a:t>When was it created? </a:t>
            </a:r>
          </a:p>
          <a:p>
            <a:pPr lvl="1"/>
            <a:r>
              <a:rPr lang="en-IE" dirty="0"/>
              <a:t>Does the owner still work in the organisation?</a:t>
            </a:r>
          </a:p>
          <a:p>
            <a:r>
              <a:rPr lang="en-IE" dirty="0"/>
              <a:t>Report resource utilization</a:t>
            </a:r>
          </a:p>
        </p:txBody>
      </p:sp>
    </p:spTree>
    <p:extLst>
      <p:ext uri="{BB962C8B-B14F-4D97-AF65-F5344CB8AC3E}">
        <p14:creationId xmlns:p14="http://schemas.microsoft.com/office/powerpoint/2010/main" val="4670417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531F3-4BCA-403B-85AF-ECB6899BF3B2}"/>
              </a:ext>
            </a:extLst>
          </p:cNvPr>
          <p:cNvSpPr>
            <a:spLocks noGrp="1"/>
          </p:cNvSpPr>
          <p:nvPr>
            <p:ph type="title"/>
          </p:nvPr>
        </p:nvSpPr>
        <p:spPr/>
        <p:txBody>
          <a:bodyPr/>
          <a:lstStyle/>
          <a:p>
            <a:r>
              <a:rPr lang="en-IE" dirty="0"/>
              <a:t>Culture Practise</a:t>
            </a:r>
          </a:p>
        </p:txBody>
      </p:sp>
      <p:sp>
        <p:nvSpPr>
          <p:cNvPr id="3" name="Content Placeholder 2">
            <a:extLst>
              <a:ext uri="{FF2B5EF4-FFF2-40B4-BE49-F238E27FC236}">
                <a16:creationId xmlns:a16="http://schemas.microsoft.com/office/drawing/2014/main" id="{21C29860-20AE-49ED-B87F-83B6CD182C5A}"/>
              </a:ext>
            </a:extLst>
          </p:cNvPr>
          <p:cNvSpPr>
            <a:spLocks noGrp="1"/>
          </p:cNvSpPr>
          <p:nvPr>
            <p:ph idx="1"/>
          </p:nvPr>
        </p:nvSpPr>
        <p:spPr>
          <a:xfrm>
            <a:off x="584200" y="1435503"/>
            <a:ext cx="11018520" cy="3237809"/>
          </a:xfrm>
        </p:spPr>
        <p:txBody>
          <a:bodyPr/>
          <a:lstStyle/>
          <a:p>
            <a:r>
              <a:rPr lang="en-IE" dirty="0"/>
              <a:t>Introduce the importance from the beginning (onboarding)</a:t>
            </a:r>
          </a:p>
          <a:p>
            <a:r>
              <a:rPr lang="en-IE" dirty="0"/>
              <a:t>Regularly promote FinOps (why? And how?)</a:t>
            </a:r>
          </a:p>
          <a:p>
            <a:r>
              <a:rPr lang="en-IE" dirty="0"/>
              <a:t>Continuously promote sustainability</a:t>
            </a:r>
          </a:p>
          <a:p>
            <a:r>
              <a:rPr lang="en-IE" dirty="0"/>
              <a:t>Encourage resource conservation</a:t>
            </a:r>
          </a:p>
          <a:p>
            <a:r>
              <a:rPr lang="en-IE" dirty="0"/>
              <a:t>Encourage engineers to consider resource cost </a:t>
            </a:r>
          </a:p>
          <a:p>
            <a:pPr lvl="1"/>
            <a:r>
              <a:rPr lang="en-IE" dirty="0"/>
              <a:t>Gamification</a:t>
            </a:r>
          </a:p>
          <a:p>
            <a:pPr lvl="1"/>
            <a:r>
              <a:rPr lang="en-IE" dirty="0"/>
              <a:t>Reward system</a:t>
            </a:r>
          </a:p>
        </p:txBody>
      </p:sp>
    </p:spTree>
    <p:extLst>
      <p:ext uri="{BB962C8B-B14F-4D97-AF65-F5344CB8AC3E}">
        <p14:creationId xmlns:p14="http://schemas.microsoft.com/office/powerpoint/2010/main" val="8201006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3A9B3-AB84-4176-B460-FABBAAB707A3}"/>
              </a:ext>
            </a:extLst>
          </p:cNvPr>
          <p:cNvSpPr>
            <a:spLocks noGrp="1"/>
          </p:cNvSpPr>
          <p:nvPr>
            <p:ph type="title"/>
          </p:nvPr>
        </p:nvSpPr>
        <p:spPr/>
        <p:txBody>
          <a:bodyPr/>
          <a:lstStyle/>
          <a:p>
            <a:pPr algn="ctr"/>
            <a:r>
              <a:rPr lang="en-IE" dirty="0"/>
              <a:t>Human processes</a:t>
            </a:r>
          </a:p>
        </p:txBody>
      </p:sp>
      <p:sp>
        <p:nvSpPr>
          <p:cNvPr id="3" name="Content Placeholder 2">
            <a:extLst>
              <a:ext uri="{FF2B5EF4-FFF2-40B4-BE49-F238E27FC236}">
                <a16:creationId xmlns:a16="http://schemas.microsoft.com/office/drawing/2014/main" id="{CDD6B507-B76B-4193-A193-FA892F215A0C}"/>
              </a:ext>
            </a:extLst>
          </p:cNvPr>
          <p:cNvSpPr>
            <a:spLocks noGrp="1"/>
          </p:cNvSpPr>
          <p:nvPr>
            <p:ph idx="1"/>
          </p:nvPr>
        </p:nvSpPr>
        <p:spPr>
          <a:xfrm>
            <a:off x="584200" y="1435503"/>
            <a:ext cx="11018520" cy="5015060"/>
          </a:xfrm>
        </p:spPr>
        <p:txBody>
          <a:bodyPr>
            <a:normAutofit/>
          </a:bodyPr>
          <a:lstStyle/>
          <a:p>
            <a:r>
              <a:rPr lang="en-IE" dirty="0"/>
              <a:t>Separation of responsibilities </a:t>
            </a:r>
          </a:p>
          <a:p>
            <a:r>
              <a:rPr lang="en-IE" dirty="0"/>
              <a:t>Request approval process</a:t>
            </a:r>
          </a:p>
          <a:p>
            <a:r>
              <a:rPr lang="en-IE" dirty="0"/>
              <a:t>Governance and Licensing  </a:t>
            </a:r>
          </a:p>
          <a:p>
            <a:r>
              <a:rPr lang="en-IE" dirty="0"/>
              <a:t>Continuous Review </a:t>
            </a:r>
          </a:p>
          <a:p>
            <a:pPr lvl="1"/>
            <a:r>
              <a:rPr lang="en-IE" dirty="0"/>
              <a:t>Resource Utilization</a:t>
            </a:r>
          </a:p>
          <a:p>
            <a:pPr lvl="1"/>
            <a:r>
              <a:rPr lang="en-IE" dirty="0"/>
              <a:t>Resource Necessity </a:t>
            </a:r>
            <a:endParaRPr lang="ru-RU" dirty="0"/>
          </a:p>
          <a:p>
            <a:r>
              <a:rPr lang="en-IE" dirty="0"/>
              <a:t>Encourage good behaviour</a:t>
            </a:r>
          </a:p>
          <a:p>
            <a:pPr lvl="1"/>
            <a:endParaRPr lang="en-IE" dirty="0"/>
          </a:p>
          <a:p>
            <a:endParaRPr lang="en-IE" dirty="0"/>
          </a:p>
        </p:txBody>
      </p:sp>
    </p:spTree>
    <p:extLst>
      <p:ext uri="{BB962C8B-B14F-4D97-AF65-F5344CB8AC3E}">
        <p14:creationId xmlns:p14="http://schemas.microsoft.com/office/powerpoint/2010/main" val="34335928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8F649-D585-4982-BDFA-FEB3ADAEBAB1}"/>
              </a:ext>
            </a:extLst>
          </p:cNvPr>
          <p:cNvSpPr>
            <a:spLocks noGrp="1"/>
          </p:cNvSpPr>
          <p:nvPr>
            <p:ph type="title"/>
          </p:nvPr>
        </p:nvSpPr>
        <p:spPr/>
        <p:txBody>
          <a:bodyPr/>
          <a:lstStyle/>
          <a:p>
            <a:r>
              <a:rPr lang="en-IE" dirty="0"/>
              <a:t>Why Separate Role?</a:t>
            </a:r>
          </a:p>
        </p:txBody>
      </p:sp>
      <p:sp>
        <p:nvSpPr>
          <p:cNvPr id="3" name="Content Placeholder 2">
            <a:extLst>
              <a:ext uri="{FF2B5EF4-FFF2-40B4-BE49-F238E27FC236}">
                <a16:creationId xmlns:a16="http://schemas.microsoft.com/office/drawing/2014/main" id="{BCE162B0-7494-40A9-9288-5B38D3789042}"/>
              </a:ext>
            </a:extLst>
          </p:cNvPr>
          <p:cNvSpPr>
            <a:spLocks noGrp="1"/>
          </p:cNvSpPr>
          <p:nvPr>
            <p:ph idx="1"/>
          </p:nvPr>
        </p:nvSpPr>
        <p:spPr/>
        <p:txBody>
          <a:bodyPr/>
          <a:lstStyle/>
          <a:p>
            <a:r>
              <a:rPr lang="en-IE" dirty="0"/>
              <a:t>Many resources created by multiple teams lead to disagreements who’s accountable for shared resources usage</a:t>
            </a:r>
          </a:p>
          <a:p>
            <a:r>
              <a:rPr lang="en-IE" dirty="0"/>
              <a:t>Central person/team – can define and own metrics for everyone</a:t>
            </a:r>
          </a:p>
          <a:p>
            <a:endParaRPr lang="en-IE" dirty="0"/>
          </a:p>
        </p:txBody>
      </p:sp>
    </p:spTree>
    <p:extLst>
      <p:ext uri="{BB962C8B-B14F-4D97-AF65-F5344CB8AC3E}">
        <p14:creationId xmlns:p14="http://schemas.microsoft.com/office/powerpoint/2010/main" val="3608279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p:txBody>
          <a:bodyPr/>
          <a:lstStyle/>
          <a:p>
            <a:r>
              <a:rPr lang="en-IE" dirty="0"/>
              <a:t>Technology Processes</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p:txBody>
          <a:bodyPr/>
          <a:lstStyle/>
          <a:p>
            <a:endParaRPr lang="en-IE"/>
          </a:p>
        </p:txBody>
      </p:sp>
    </p:spTree>
    <p:extLst>
      <p:ext uri="{BB962C8B-B14F-4D97-AF65-F5344CB8AC3E}">
        <p14:creationId xmlns:p14="http://schemas.microsoft.com/office/powerpoint/2010/main" val="2549102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E715E-E185-4610-929B-A24BAF862E96}"/>
              </a:ext>
            </a:extLst>
          </p:cNvPr>
          <p:cNvSpPr>
            <a:spLocks noGrp="1"/>
          </p:cNvSpPr>
          <p:nvPr>
            <p:ph type="title"/>
          </p:nvPr>
        </p:nvSpPr>
        <p:spPr/>
        <p:txBody>
          <a:bodyPr/>
          <a:lstStyle/>
          <a:p>
            <a:pPr algn="ctr"/>
            <a:r>
              <a:rPr lang="en-IE" dirty="0"/>
              <a:t>Azure specific tech processes</a:t>
            </a:r>
          </a:p>
        </p:txBody>
      </p:sp>
      <p:graphicFrame>
        <p:nvGraphicFramePr>
          <p:cNvPr id="4" name="Diagram 3">
            <a:extLst>
              <a:ext uri="{FF2B5EF4-FFF2-40B4-BE49-F238E27FC236}">
                <a16:creationId xmlns:a16="http://schemas.microsoft.com/office/drawing/2014/main" id="{0263DE2A-2920-4516-AC24-42E7AFCD2F68}"/>
              </a:ext>
            </a:extLst>
          </p:cNvPr>
          <p:cNvGraphicFramePr/>
          <p:nvPr>
            <p:extLst>
              <p:ext uri="{D42A27DB-BD31-4B8C-83A1-F6EECF244321}">
                <p14:modId xmlns:p14="http://schemas.microsoft.com/office/powerpoint/2010/main" val="290518584"/>
              </p:ext>
            </p:extLst>
          </p:nvPr>
        </p:nvGraphicFramePr>
        <p:xfrm>
          <a:off x="2032000" y="1601919"/>
          <a:ext cx="8081402" cy="45364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340594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DB228-D757-4AF8-899C-099F530D8E78}"/>
              </a:ext>
            </a:extLst>
          </p:cNvPr>
          <p:cNvSpPr>
            <a:spLocks noGrp="1"/>
          </p:cNvSpPr>
          <p:nvPr>
            <p:ph type="title"/>
          </p:nvPr>
        </p:nvSpPr>
        <p:spPr/>
        <p:txBody>
          <a:bodyPr/>
          <a:lstStyle/>
          <a:p>
            <a:pPr algn="ctr"/>
            <a:r>
              <a:rPr lang="en-IE" dirty="0"/>
              <a:t>LMAA</a:t>
            </a:r>
          </a:p>
        </p:txBody>
      </p:sp>
      <p:graphicFrame>
        <p:nvGraphicFramePr>
          <p:cNvPr id="4" name="Diagram 3">
            <a:extLst>
              <a:ext uri="{FF2B5EF4-FFF2-40B4-BE49-F238E27FC236}">
                <a16:creationId xmlns:a16="http://schemas.microsoft.com/office/drawing/2014/main" id="{7AE5206D-EE3B-4D06-8585-B1AC338D7A5A}"/>
              </a:ext>
            </a:extLst>
          </p:cNvPr>
          <p:cNvGraphicFramePr/>
          <p:nvPr>
            <p:extLst>
              <p:ext uri="{D42A27DB-BD31-4B8C-83A1-F6EECF244321}">
                <p14:modId xmlns:p14="http://schemas.microsoft.com/office/powerpoint/2010/main" val="27224056"/>
              </p:ext>
            </p:extLst>
          </p:nvPr>
        </p:nvGraphicFramePr>
        <p:xfrm>
          <a:off x="2693546" y="1690688"/>
          <a:ext cx="6804908" cy="44476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67273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3EFD8-5B8A-42FB-8C0D-F50E0372E80D}"/>
              </a:ext>
            </a:extLst>
          </p:cNvPr>
          <p:cNvSpPr>
            <a:spLocks noGrp="1"/>
          </p:cNvSpPr>
          <p:nvPr>
            <p:ph type="title"/>
          </p:nvPr>
        </p:nvSpPr>
        <p:spPr/>
        <p:txBody>
          <a:bodyPr/>
          <a:lstStyle/>
          <a:p>
            <a:pPr algn="ctr"/>
            <a:r>
              <a:rPr lang="en-IE" dirty="0"/>
              <a:t>LMAA Technologies</a:t>
            </a:r>
          </a:p>
        </p:txBody>
      </p:sp>
      <p:graphicFrame>
        <p:nvGraphicFramePr>
          <p:cNvPr id="4" name="Diagram 3">
            <a:extLst>
              <a:ext uri="{FF2B5EF4-FFF2-40B4-BE49-F238E27FC236}">
                <a16:creationId xmlns:a16="http://schemas.microsoft.com/office/drawing/2014/main" id="{F4EB0D3B-3580-4032-822E-D97566A6F521}"/>
              </a:ext>
            </a:extLst>
          </p:cNvPr>
          <p:cNvGraphicFramePr/>
          <p:nvPr>
            <p:extLst>
              <p:ext uri="{D42A27DB-BD31-4B8C-83A1-F6EECF244321}">
                <p14:modId xmlns:p14="http://schemas.microsoft.com/office/powerpoint/2010/main" val="2713333045"/>
              </p:ext>
            </p:extLst>
          </p:nvPr>
        </p:nvGraphicFramePr>
        <p:xfrm>
          <a:off x="1118363" y="1595044"/>
          <a:ext cx="9955273" cy="45432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111836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3E578-C63E-48A4-8C18-A8E21D167604}"/>
              </a:ext>
            </a:extLst>
          </p:cNvPr>
          <p:cNvSpPr>
            <a:spLocks noGrp="1"/>
          </p:cNvSpPr>
          <p:nvPr>
            <p:ph type="title"/>
          </p:nvPr>
        </p:nvSpPr>
        <p:spPr/>
        <p:txBody>
          <a:bodyPr/>
          <a:lstStyle/>
          <a:p>
            <a:pPr algn="ctr"/>
            <a:r>
              <a:rPr lang="en-IE" dirty="0"/>
              <a:t>Cost Alert</a:t>
            </a:r>
          </a:p>
        </p:txBody>
      </p:sp>
      <p:sp>
        <p:nvSpPr>
          <p:cNvPr id="3" name="Content Placeholder 2">
            <a:extLst>
              <a:ext uri="{FF2B5EF4-FFF2-40B4-BE49-F238E27FC236}">
                <a16:creationId xmlns:a16="http://schemas.microsoft.com/office/drawing/2014/main" id="{037EA7D8-EB31-420E-8956-51BDF0D44D49}"/>
              </a:ext>
            </a:extLst>
          </p:cNvPr>
          <p:cNvSpPr>
            <a:spLocks noGrp="1"/>
          </p:cNvSpPr>
          <p:nvPr>
            <p:ph idx="1"/>
          </p:nvPr>
        </p:nvSpPr>
        <p:spPr/>
        <p:txBody>
          <a:bodyPr/>
          <a:lstStyle/>
          <a:p>
            <a:r>
              <a:rPr lang="en-IE" dirty="0"/>
              <a:t>Budget Alerts</a:t>
            </a:r>
          </a:p>
          <a:p>
            <a:r>
              <a:rPr lang="en-IE" dirty="0"/>
              <a:t>Credit Alerts</a:t>
            </a:r>
          </a:p>
          <a:p>
            <a:r>
              <a:rPr lang="en-IE" dirty="0"/>
              <a:t>Department spending quota</a:t>
            </a:r>
          </a:p>
        </p:txBody>
      </p:sp>
    </p:spTree>
    <p:extLst>
      <p:ext uri="{BB962C8B-B14F-4D97-AF65-F5344CB8AC3E}">
        <p14:creationId xmlns:p14="http://schemas.microsoft.com/office/powerpoint/2010/main" val="17296604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6216F-5A7C-4A3C-BBED-E7FB46746415}"/>
              </a:ext>
            </a:extLst>
          </p:cNvPr>
          <p:cNvSpPr>
            <a:spLocks noGrp="1"/>
          </p:cNvSpPr>
          <p:nvPr>
            <p:ph type="title"/>
          </p:nvPr>
        </p:nvSpPr>
        <p:spPr/>
        <p:txBody>
          <a:bodyPr/>
          <a:lstStyle/>
          <a:p>
            <a:pPr algn="ctr"/>
            <a:r>
              <a:rPr lang="en-IE" dirty="0"/>
              <a:t>Alert availability per subscription type</a:t>
            </a:r>
          </a:p>
        </p:txBody>
      </p:sp>
      <p:pic>
        <p:nvPicPr>
          <p:cNvPr id="4" name="Picture 3">
            <a:extLst>
              <a:ext uri="{FF2B5EF4-FFF2-40B4-BE49-F238E27FC236}">
                <a16:creationId xmlns:a16="http://schemas.microsoft.com/office/drawing/2014/main" id="{DBEC1CBC-3F68-4F5D-90E2-32BA2E20C5D5}"/>
              </a:ext>
            </a:extLst>
          </p:cNvPr>
          <p:cNvPicPr>
            <a:picLocks noChangeAspect="1"/>
          </p:cNvPicPr>
          <p:nvPr/>
        </p:nvPicPr>
        <p:blipFill>
          <a:blip r:embed="rId3"/>
          <a:stretch>
            <a:fillRect/>
          </a:stretch>
        </p:blipFill>
        <p:spPr>
          <a:xfrm>
            <a:off x="838200" y="1925234"/>
            <a:ext cx="10515600" cy="4148254"/>
          </a:xfrm>
          <a:prstGeom prst="rect">
            <a:avLst/>
          </a:prstGeom>
        </p:spPr>
      </p:pic>
    </p:spTree>
    <p:extLst>
      <p:ext uri="{BB962C8B-B14F-4D97-AF65-F5344CB8AC3E}">
        <p14:creationId xmlns:p14="http://schemas.microsoft.com/office/powerpoint/2010/main" val="6961412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2289858"/>
          </a:xfrm>
        </p:spPr>
        <p:txBody>
          <a:bodyPr/>
          <a:lstStyle/>
          <a:p>
            <a:r>
              <a:rPr lang="en-US" dirty="0"/>
              <a:t>Customer Scenarios</a:t>
            </a:r>
          </a:p>
          <a:p>
            <a:r>
              <a:rPr lang="en-US" dirty="0"/>
              <a:t>General FinOps Framework</a:t>
            </a:r>
          </a:p>
          <a:p>
            <a:r>
              <a:rPr lang="en-US" dirty="0"/>
              <a:t>Azure Specific Optimizations</a:t>
            </a:r>
          </a:p>
          <a:p>
            <a:endParaRPr lang="en-US" dirty="0"/>
          </a:p>
        </p:txBody>
      </p:sp>
    </p:spTree>
    <p:extLst>
      <p:ext uri="{BB962C8B-B14F-4D97-AF65-F5344CB8AC3E}">
        <p14:creationId xmlns:p14="http://schemas.microsoft.com/office/powerpoint/2010/main" val="43356464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a:xfrm>
            <a:off x="831850" y="3639145"/>
            <a:ext cx="10515600" cy="923330"/>
          </a:xfrm>
        </p:spPr>
        <p:txBody>
          <a:bodyPr/>
          <a:lstStyle/>
          <a:p>
            <a:r>
              <a:rPr lang="en-IE" dirty="0"/>
              <a:t>Approach</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a:xfrm>
            <a:off x="831850" y="4589463"/>
            <a:ext cx="10515600" cy="369332"/>
          </a:xfrm>
        </p:spPr>
        <p:txBody>
          <a:bodyPr/>
          <a:lstStyle/>
          <a:p>
            <a:r>
              <a:rPr lang="en-IE" dirty="0"/>
              <a:t>Various tools to help with FinOps</a:t>
            </a:r>
          </a:p>
        </p:txBody>
      </p:sp>
    </p:spTree>
    <p:extLst>
      <p:ext uri="{BB962C8B-B14F-4D97-AF65-F5344CB8AC3E}">
        <p14:creationId xmlns:p14="http://schemas.microsoft.com/office/powerpoint/2010/main" val="3037218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CA46F3-8C16-41DB-BDFB-B583E5748B3B}"/>
              </a:ext>
            </a:extLst>
          </p:cNvPr>
          <p:cNvSpPr>
            <a:spLocks noGrp="1"/>
          </p:cNvSpPr>
          <p:nvPr>
            <p:ph type="title"/>
          </p:nvPr>
        </p:nvSpPr>
        <p:spPr/>
        <p:txBody>
          <a:bodyPr/>
          <a:lstStyle/>
          <a:p>
            <a:r>
              <a:rPr lang="en-IE" dirty="0"/>
              <a:t>3 pillars</a:t>
            </a:r>
          </a:p>
        </p:txBody>
      </p:sp>
      <p:sp>
        <p:nvSpPr>
          <p:cNvPr id="5" name="Content Placeholder 4">
            <a:extLst>
              <a:ext uri="{FF2B5EF4-FFF2-40B4-BE49-F238E27FC236}">
                <a16:creationId xmlns:a16="http://schemas.microsoft.com/office/drawing/2014/main" id="{A04DC65F-843C-436E-9814-E2B802A616E3}"/>
              </a:ext>
            </a:extLst>
          </p:cNvPr>
          <p:cNvSpPr>
            <a:spLocks noGrp="1"/>
          </p:cNvSpPr>
          <p:nvPr>
            <p:ph idx="1"/>
          </p:nvPr>
        </p:nvSpPr>
        <p:spPr>
          <a:xfrm>
            <a:off x="584200" y="1435503"/>
            <a:ext cx="11018520" cy="1465016"/>
          </a:xfrm>
        </p:spPr>
        <p:txBody>
          <a:bodyPr/>
          <a:lstStyle/>
          <a:p>
            <a:r>
              <a:rPr lang="en-IE" dirty="0"/>
              <a:t>Visibility </a:t>
            </a:r>
          </a:p>
          <a:p>
            <a:r>
              <a:rPr lang="en-IE" dirty="0"/>
              <a:t>Accountability</a:t>
            </a:r>
          </a:p>
          <a:p>
            <a:r>
              <a:rPr lang="en-IE" dirty="0"/>
              <a:t>Optimisation</a:t>
            </a:r>
          </a:p>
        </p:txBody>
      </p:sp>
    </p:spTree>
    <p:extLst>
      <p:ext uri="{BB962C8B-B14F-4D97-AF65-F5344CB8AC3E}">
        <p14:creationId xmlns:p14="http://schemas.microsoft.com/office/powerpoint/2010/main" val="26641616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8E0BF-9E2D-3033-9AD3-D26097D2FA54}"/>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266766DD-A96D-713E-74D9-CC3EDA8A9626}"/>
              </a:ext>
            </a:extLst>
          </p:cNvPr>
          <p:cNvSpPr>
            <a:spLocks noGrp="1"/>
          </p:cNvSpPr>
          <p:nvPr>
            <p:ph idx="1"/>
          </p:nvPr>
        </p:nvSpPr>
        <p:spPr/>
        <p:txBody>
          <a:bodyPr/>
          <a:lstStyle/>
          <a:p>
            <a:endParaRPr lang="en-IE"/>
          </a:p>
        </p:txBody>
      </p:sp>
      <p:pic>
        <p:nvPicPr>
          <p:cNvPr id="7" name="Picture 6">
            <a:extLst>
              <a:ext uri="{FF2B5EF4-FFF2-40B4-BE49-F238E27FC236}">
                <a16:creationId xmlns:a16="http://schemas.microsoft.com/office/drawing/2014/main" id="{CD067554-74B5-D4E6-E3BD-C66DEAEF6617}"/>
              </a:ext>
            </a:extLst>
          </p:cNvPr>
          <p:cNvPicPr>
            <a:picLocks noChangeAspect="1"/>
          </p:cNvPicPr>
          <p:nvPr/>
        </p:nvPicPr>
        <p:blipFill>
          <a:blip r:embed="rId3"/>
          <a:stretch>
            <a:fillRect/>
          </a:stretch>
        </p:blipFill>
        <p:spPr>
          <a:xfrm>
            <a:off x="120521" y="0"/>
            <a:ext cx="11950958" cy="6858000"/>
          </a:xfrm>
          <a:prstGeom prst="rect">
            <a:avLst/>
          </a:prstGeom>
        </p:spPr>
      </p:pic>
    </p:spTree>
    <p:extLst>
      <p:ext uri="{BB962C8B-B14F-4D97-AF65-F5344CB8AC3E}">
        <p14:creationId xmlns:p14="http://schemas.microsoft.com/office/powerpoint/2010/main" val="31988509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2A96E-B3FA-04A3-D09F-D209D21E3D7F}"/>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CF1A403F-E578-3815-B23C-A3396B981DA2}"/>
              </a:ext>
            </a:extLst>
          </p:cNvPr>
          <p:cNvSpPr>
            <a:spLocks noGrp="1"/>
          </p:cNvSpPr>
          <p:nvPr>
            <p:ph idx="1"/>
          </p:nvPr>
        </p:nvSpPr>
        <p:spPr/>
        <p:txBody>
          <a:bodyPr/>
          <a:lstStyle/>
          <a:p>
            <a:endParaRPr lang="en-IE" dirty="0"/>
          </a:p>
        </p:txBody>
      </p:sp>
      <p:pic>
        <p:nvPicPr>
          <p:cNvPr id="5" name="Picture 4">
            <a:extLst>
              <a:ext uri="{FF2B5EF4-FFF2-40B4-BE49-F238E27FC236}">
                <a16:creationId xmlns:a16="http://schemas.microsoft.com/office/drawing/2014/main" id="{41295B02-461C-8E33-FC15-E4037539B3E1}"/>
              </a:ext>
            </a:extLst>
          </p:cNvPr>
          <p:cNvPicPr>
            <a:picLocks noChangeAspect="1"/>
          </p:cNvPicPr>
          <p:nvPr/>
        </p:nvPicPr>
        <p:blipFill>
          <a:blip r:embed="rId3"/>
          <a:stretch>
            <a:fillRect/>
          </a:stretch>
        </p:blipFill>
        <p:spPr>
          <a:xfrm>
            <a:off x="28427" y="0"/>
            <a:ext cx="12135146" cy="6858000"/>
          </a:xfrm>
          <a:prstGeom prst="rect">
            <a:avLst/>
          </a:prstGeom>
        </p:spPr>
      </p:pic>
    </p:spTree>
    <p:extLst>
      <p:ext uri="{BB962C8B-B14F-4D97-AF65-F5344CB8AC3E}">
        <p14:creationId xmlns:p14="http://schemas.microsoft.com/office/powerpoint/2010/main" val="38960649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B7B7A-5510-3BF8-16DF-BE4DDC433399}"/>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32CE2B67-B221-79DC-A4D4-A88F621F1134}"/>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58BBFB9F-4E11-0D50-3485-3A466DA317FE}"/>
              </a:ext>
            </a:extLst>
          </p:cNvPr>
          <p:cNvPicPr>
            <a:picLocks noChangeAspect="1"/>
          </p:cNvPicPr>
          <p:nvPr/>
        </p:nvPicPr>
        <p:blipFill>
          <a:blip r:embed="rId2"/>
          <a:stretch>
            <a:fillRect/>
          </a:stretch>
        </p:blipFill>
        <p:spPr>
          <a:xfrm>
            <a:off x="0" y="204415"/>
            <a:ext cx="12192000" cy="6449169"/>
          </a:xfrm>
          <a:prstGeom prst="rect">
            <a:avLst/>
          </a:prstGeom>
        </p:spPr>
      </p:pic>
    </p:spTree>
    <p:extLst>
      <p:ext uri="{BB962C8B-B14F-4D97-AF65-F5344CB8AC3E}">
        <p14:creationId xmlns:p14="http://schemas.microsoft.com/office/powerpoint/2010/main" val="35360422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6761A-E920-4D82-4C56-A29770B21E76}"/>
              </a:ext>
            </a:extLst>
          </p:cNvPr>
          <p:cNvSpPr>
            <a:spLocks noGrp="1"/>
          </p:cNvSpPr>
          <p:nvPr>
            <p:ph type="title"/>
          </p:nvPr>
        </p:nvSpPr>
        <p:spPr/>
        <p:txBody>
          <a:bodyPr/>
          <a:lstStyle/>
          <a:p>
            <a:r>
              <a:rPr lang="en-IE" dirty="0"/>
              <a:t>Accountability</a:t>
            </a:r>
          </a:p>
        </p:txBody>
      </p:sp>
      <p:sp>
        <p:nvSpPr>
          <p:cNvPr id="3" name="Content Placeholder 2">
            <a:extLst>
              <a:ext uri="{FF2B5EF4-FFF2-40B4-BE49-F238E27FC236}">
                <a16:creationId xmlns:a16="http://schemas.microsoft.com/office/drawing/2014/main" id="{3AE6A35F-BDF6-FA1F-A7D9-12CD04C67359}"/>
              </a:ext>
            </a:extLst>
          </p:cNvPr>
          <p:cNvSpPr>
            <a:spLocks noGrp="1"/>
          </p:cNvSpPr>
          <p:nvPr>
            <p:ph idx="1"/>
          </p:nvPr>
        </p:nvSpPr>
        <p:spPr/>
        <p:txBody>
          <a:bodyPr/>
          <a:lstStyle/>
          <a:p>
            <a:endParaRPr lang="en-IE"/>
          </a:p>
        </p:txBody>
      </p:sp>
    </p:spTree>
    <p:extLst>
      <p:ext uri="{BB962C8B-B14F-4D97-AF65-F5344CB8AC3E}">
        <p14:creationId xmlns:p14="http://schemas.microsoft.com/office/powerpoint/2010/main" val="19436633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589E6-2BF8-2424-58DC-78095754938E}"/>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9A581CC0-5EC4-0588-7A1F-15558CDCECC9}"/>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3FA0317A-1A0D-5319-28F6-DF5635074956}"/>
              </a:ext>
            </a:extLst>
          </p:cNvPr>
          <p:cNvPicPr>
            <a:picLocks noChangeAspect="1"/>
          </p:cNvPicPr>
          <p:nvPr/>
        </p:nvPicPr>
        <p:blipFill>
          <a:blip r:embed="rId2"/>
          <a:stretch>
            <a:fillRect/>
          </a:stretch>
        </p:blipFill>
        <p:spPr>
          <a:xfrm>
            <a:off x="0" y="184974"/>
            <a:ext cx="12192000" cy="6488051"/>
          </a:xfrm>
          <a:prstGeom prst="rect">
            <a:avLst/>
          </a:prstGeom>
        </p:spPr>
      </p:pic>
    </p:spTree>
    <p:extLst>
      <p:ext uri="{BB962C8B-B14F-4D97-AF65-F5344CB8AC3E}">
        <p14:creationId xmlns:p14="http://schemas.microsoft.com/office/powerpoint/2010/main" val="9719089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88C39-4395-DF16-702B-DBBD7466740D}"/>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8C284957-05D5-0350-D25F-EA34A86433B8}"/>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44478EED-256D-9B7D-AACA-58379ADC91EE}"/>
              </a:ext>
            </a:extLst>
          </p:cNvPr>
          <p:cNvPicPr>
            <a:picLocks noChangeAspect="1"/>
          </p:cNvPicPr>
          <p:nvPr/>
        </p:nvPicPr>
        <p:blipFill>
          <a:blip r:embed="rId3"/>
          <a:stretch>
            <a:fillRect/>
          </a:stretch>
        </p:blipFill>
        <p:spPr>
          <a:xfrm>
            <a:off x="0" y="32051"/>
            <a:ext cx="12192000" cy="6793897"/>
          </a:xfrm>
          <a:prstGeom prst="rect">
            <a:avLst/>
          </a:prstGeom>
        </p:spPr>
      </p:pic>
    </p:spTree>
    <p:extLst>
      <p:ext uri="{BB962C8B-B14F-4D97-AF65-F5344CB8AC3E}">
        <p14:creationId xmlns:p14="http://schemas.microsoft.com/office/powerpoint/2010/main" val="12124601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8AB02-A878-1CB3-F40B-5E735CA72A76}"/>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36A4D110-8994-5F36-53D9-B90C13E04010}"/>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131CF6C0-CA22-D7B5-8A43-FB72BC438C3A}"/>
              </a:ext>
            </a:extLst>
          </p:cNvPr>
          <p:cNvPicPr>
            <a:picLocks noChangeAspect="1"/>
          </p:cNvPicPr>
          <p:nvPr/>
        </p:nvPicPr>
        <p:blipFill>
          <a:blip r:embed="rId2"/>
          <a:stretch>
            <a:fillRect/>
          </a:stretch>
        </p:blipFill>
        <p:spPr>
          <a:xfrm>
            <a:off x="0" y="328880"/>
            <a:ext cx="12192000" cy="6200239"/>
          </a:xfrm>
          <a:prstGeom prst="rect">
            <a:avLst/>
          </a:prstGeom>
        </p:spPr>
      </p:pic>
    </p:spTree>
    <p:extLst>
      <p:ext uri="{BB962C8B-B14F-4D97-AF65-F5344CB8AC3E}">
        <p14:creationId xmlns:p14="http://schemas.microsoft.com/office/powerpoint/2010/main" val="17714731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8C3-D704-C82C-3B3C-4EDDA0823BB3}"/>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1ABB6D24-F946-8826-DDE7-3B4F1F978682}"/>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B6150B7B-DB56-87FD-F7F9-4EA14109F2EE}"/>
              </a:ext>
            </a:extLst>
          </p:cNvPr>
          <p:cNvPicPr>
            <a:picLocks noChangeAspect="1"/>
          </p:cNvPicPr>
          <p:nvPr/>
        </p:nvPicPr>
        <p:blipFill>
          <a:blip r:embed="rId3"/>
          <a:stretch>
            <a:fillRect/>
          </a:stretch>
        </p:blipFill>
        <p:spPr>
          <a:xfrm>
            <a:off x="0" y="151870"/>
            <a:ext cx="12192000" cy="6554259"/>
          </a:xfrm>
          <a:prstGeom prst="rect">
            <a:avLst/>
          </a:prstGeom>
        </p:spPr>
      </p:pic>
    </p:spTree>
    <p:extLst>
      <p:ext uri="{BB962C8B-B14F-4D97-AF65-F5344CB8AC3E}">
        <p14:creationId xmlns:p14="http://schemas.microsoft.com/office/powerpoint/2010/main" val="2510238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A7164B-74BD-481D-BF86-96D073282AC1}"/>
              </a:ext>
            </a:extLst>
          </p:cNvPr>
          <p:cNvSpPr>
            <a:spLocks noGrp="1"/>
          </p:cNvSpPr>
          <p:nvPr>
            <p:ph type="title"/>
          </p:nvPr>
        </p:nvSpPr>
        <p:spPr/>
        <p:txBody>
          <a:bodyPr/>
          <a:lstStyle/>
          <a:p>
            <a:r>
              <a:rPr lang="en-IE" dirty="0"/>
              <a:t>Introduction</a:t>
            </a:r>
          </a:p>
        </p:txBody>
      </p:sp>
      <p:sp>
        <p:nvSpPr>
          <p:cNvPr id="5" name="Text Placeholder 4">
            <a:extLst>
              <a:ext uri="{FF2B5EF4-FFF2-40B4-BE49-F238E27FC236}">
                <a16:creationId xmlns:a16="http://schemas.microsoft.com/office/drawing/2014/main" id="{27893A46-E04E-4F01-A77B-08B9CC0D87FC}"/>
              </a:ext>
            </a:extLst>
          </p:cNvPr>
          <p:cNvSpPr>
            <a:spLocks noGrp="1"/>
          </p:cNvSpPr>
          <p:nvPr>
            <p:ph type="body" idx="1"/>
          </p:nvPr>
        </p:nvSpPr>
        <p:spPr/>
        <p:txBody>
          <a:bodyPr/>
          <a:lstStyle/>
          <a:p>
            <a:endParaRPr lang="en-IE" dirty="0"/>
          </a:p>
        </p:txBody>
      </p:sp>
    </p:spTree>
    <p:extLst>
      <p:ext uri="{BB962C8B-B14F-4D97-AF65-F5344CB8AC3E}">
        <p14:creationId xmlns:p14="http://schemas.microsoft.com/office/powerpoint/2010/main" val="35608909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90703-115E-90B9-4CDC-6992BB11897C}"/>
              </a:ext>
            </a:extLst>
          </p:cNvPr>
          <p:cNvSpPr>
            <a:spLocks noGrp="1"/>
          </p:cNvSpPr>
          <p:nvPr>
            <p:ph type="title"/>
          </p:nvPr>
        </p:nvSpPr>
        <p:spPr/>
        <p:txBody>
          <a:bodyPr/>
          <a:lstStyle/>
          <a:p>
            <a:r>
              <a:rPr lang="en-IE" dirty="0"/>
              <a:t>Optimisation</a:t>
            </a:r>
          </a:p>
        </p:txBody>
      </p:sp>
      <p:sp>
        <p:nvSpPr>
          <p:cNvPr id="3" name="Content Placeholder 2">
            <a:extLst>
              <a:ext uri="{FF2B5EF4-FFF2-40B4-BE49-F238E27FC236}">
                <a16:creationId xmlns:a16="http://schemas.microsoft.com/office/drawing/2014/main" id="{6A31AF88-4641-4F34-0541-19C4C5CED988}"/>
              </a:ext>
            </a:extLst>
          </p:cNvPr>
          <p:cNvSpPr>
            <a:spLocks noGrp="1"/>
          </p:cNvSpPr>
          <p:nvPr>
            <p:ph idx="1"/>
          </p:nvPr>
        </p:nvSpPr>
        <p:spPr/>
        <p:txBody>
          <a:bodyPr/>
          <a:lstStyle/>
          <a:p>
            <a:endParaRPr lang="en-IE"/>
          </a:p>
        </p:txBody>
      </p:sp>
    </p:spTree>
    <p:extLst>
      <p:ext uri="{BB962C8B-B14F-4D97-AF65-F5344CB8AC3E}">
        <p14:creationId xmlns:p14="http://schemas.microsoft.com/office/powerpoint/2010/main" val="19536162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2A24C-A805-4F26-86DE-6C5AF7BB109E}"/>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3FD3CA32-30C4-3F09-7285-71338D762191}"/>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F06E291E-479F-FE1E-938D-440F91DFDD77}"/>
              </a:ext>
            </a:extLst>
          </p:cNvPr>
          <p:cNvPicPr>
            <a:picLocks noChangeAspect="1"/>
          </p:cNvPicPr>
          <p:nvPr/>
        </p:nvPicPr>
        <p:blipFill>
          <a:blip r:embed="rId3"/>
          <a:stretch>
            <a:fillRect/>
          </a:stretch>
        </p:blipFill>
        <p:spPr>
          <a:xfrm>
            <a:off x="0" y="204475"/>
            <a:ext cx="12192000" cy="6449050"/>
          </a:xfrm>
          <a:prstGeom prst="rect">
            <a:avLst/>
          </a:prstGeom>
        </p:spPr>
      </p:pic>
    </p:spTree>
    <p:extLst>
      <p:ext uri="{BB962C8B-B14F-4D97-AF65-F5344CB8AC3E}">
        <p14:creationId xmlns:p14="http://schemas.microsoft.com/office/powerpoint/2010/main" val="37303587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EFD2B-18CA-1CF9-E831-602FD8AA24C9}"/>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F3AE45F4-208C-4158-B6E1-040E2FF6A34E}"/>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322BF29D-75EF-1DCB-9CEE-E59E0F20C72C}"/>
              </a:ext>
            </a:extLst>
          </p:cNvPr>
          <p:cNvPicPr>
            <a:picLocks noChangeAspect="1"/>
          </p:cNvPicPr>
          <p:nvPr/>
        </p:nvPicPr>
        <p:blipFill>
          <a:blip r:embed="rId2"/>
          <a:stretch>
            <a:fillRect/>
          </a:stretch>
        </p:blipFill>
        <p:spPr>
          <a:xfrm>
            <a:off x="0" y="160621"/>
            <a:ext cx="12192000" cy="6536757"/>
          </a:xfrm>
          <a:prstGeom prst="rect">
            <a:avLst/>
          </a:prstGeom>
        </p:spPr>
      </p:pic>
    </p:spTree>
    <p:extLst>
      <p:ext uri="{BB962C8B-B14F-4D97-AF65-F5344CB8AC3E}">
        <p14:creationId xmlns:p14="http://schemas.microsoft.com/office/powerpoint/2010/main" val="1332227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p:txBody>
          <a:bodyPr/>
          <a:lstStyle/>
          <a:p>
            <a:r>
              <a:rPr lang="en-IE" dirty="0"/>
              <a:t>Automation Examples</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p:txBody>
          <a:bodyPr/>
          <a:lstStyle/>
          <a:p>
            <a:endParaRPr lang="en-IE"/>
          </a:p>
        </p:txBody>
      </p:sp>
    </p:spTree>
    <p:extLst>
      <p:ext uri="{BB962C8B-B14F-4D97-AF65-F5344CB8AC3E}">
        <p14:creationId xmlns:p14="http://schemas.microsoft.com/office/powerpoint/2010/main" val="36836570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CA46F3-8C16-41DB-BDFB-B583E5748B3B}"/>
              </a:ext>
            </a:extLst>
          </p:cNvPr>
          <p:cNvSpPr>
            <a:spLocks noGrp="1"/>
          </p:cNvSpPr>
          <p:nvPr>
            <p:ph type="title"/>
          </p:nvPr>
        </p:nvSpPr>
        <p:spPr/>
        <p:txBody>
          <a:bodyPr/>
          <a:lstStyle/>
          <a:p>
            <a:r>
              <a:rPr lang="en-IE" dirty="0"/>
              <a:t>Tag usages</a:t>
            </a:r>
          </a:p>
        </p:txBody>
      </p:sp>
      <p:sp>
        <p:nvSpPr>
          <p:cNvPr id="5" name="Content Placeholder 4">
            <a:extLst>
              <a:ext uri="{FF2B5EF4-FFF2-40B4-BE49-F238E27FC236}">
                <a16:creationId xmlns:a16="http://schemas.microsoft.com/office/drawing/2014/main" id="{A04DC65F-843C-436E-9814-E2B802A616E3}"/>
              </a:ext>
            </a:extLst>
          </p:cNvPr>
          <p:cNvSpPr>
            <a:spLocks noGrp="1"/>
          </p:cNvSpPr>
          <p:nvPr>
            <p:ph idx="1"/>
          </p:nvPr>
        </p:nvSpPr>
        <p:spPr/>
        <p:txBody>
          <a:bodyPr/>
          <a:lstStyle/>
          <a:p>
            <a:r>
              <a:rPr lang="en-IE" dirty="0"/>
              <a:t>Tag “stop: never”</a:t>
            </a:r>
          </a:p>
          <a:p>
            <a:pPr lvl="1"/>
            <a:r>
              <a:rPr lang="en-IE" dirty="0"/>
              <a:t>Daily automation task, stops every resource without the tag</a:t>
            </a:r>
          </a:p>
        </p:txBody>
      </p:sp>
    </p:spTree>
    <p:extLst>
      <p:ext uri="{BB962C8B-B14F-4D97-AF65-F5344CB8AC3E}">
        <p14:creationId xmlns:p14="http://schemas.microsoft.com/office/powerpoint/2010/main" val="1603767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9990D-20D9-431B-ADEA-8C8AB7405C92}"/>
              </a:ext>
            </a:extLst>
          </p:cNvPr>
          <p:cNvSpPr>
            <a:spLocks noGrp="1"/>
          </p:cNvSpPr>
          <p:nvPr>
            <p:ph type="title"/>
          </p:nvPr>
        </p:nvSpPr>
        <p:spPr/>
        <p:txBody>
          <a:bodyPr/>
          <a:lstStyle/>
          <a:p>
            <a:r>
              <a:rPr lang="en-IE" dirty="0"/>
              <a:t>Scanning</a:t>
            </a:r>
          </a:p>
        </p:txBody>
      </p:sp>
      <p:sp>
        <p:nvSpPr>
          <p:cNvPr id="3" name="Content Placeholder 2">
            <a:extLst>
              <a:ext uri="{FF2B5EF4-FFF2-40B4-BE49-F238E27FC236}">
                <a16:creationId xmlns:a16="http://schemas.microsoft.com/office/drawing/2014/main" id="{6C4F820C-48EF-4A2C-9B30-6BF1E0C55A17}"/>
              </a:ext>
            </a:extLst>
          </p:cNvPr>
          <p:cNvSpPr>
            <a:spLocks noGrp="1"/>
          </p:cNvSpPr>
          <p:nvPr>
            <p:ph idx="1"/>
          </p:nvPr>
        </p:nvSpPr>
        <p:spPr/>
        <p:txBody>
          <a:bodyPr/>
          <a:lstStyle/>
          <a:p>
            <a:r>
              <a:rPr lang="en-IE" dirty="0"/>
              <a:t>Scan all created resources – find out who created them</a:t>
            </a:r>
          </a:p>
        </p:txBody>
      </p:sp>
    </p:spTree>
    <p:extLst>
      <p:ext uri="{BB962C8B-B14F-4D97-AF65-F5344CB8AC3E}">
        <p14:creationId xmlns:p14="http://schemas.microsoft.com/office/powerpoint/2010/main" val="26492380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501262-D1EB-492D-BCCD-0923FF170821}"/>
              </a:ext>
            </a:extLst>
          </p:cNvPr>
          <p:cNvSpPr>
            <a:spLocks noGrp="1"/>
          </p:cNvSpPr>
          <p:nvPr>
            <p:ph type="title"/>
          </p:nvPr>
        </p:nvSpPr>
        <p:spPr/>
        <p:txBody>
          <a:bodyPr/>
          <a:lstStyle/>
          <a:p>
            <a:r>
              <a:rPr lang="en-IE" dirty="0"/>
              <a:t>Real Time Reporting</a:t>
            </a:r>
          </a:p>
        </p:txBody>
      </p:sp>
      <p:sp>
        <p:nvSpPr>
          <p:cNvPr id="5" name="Text Placeholder 4">
            <a:extLst>
              <a:ext uri="{FF2B5EF4-FFF2-40B4-BE49-F238E27FC236}">
                <a16:creationId xmlns:a16="http://schemas.microsoft.com/office/drawing/2014/main" id="{E4F77F75-9884-4D21-8B0D-4ADFB7D372EF}"/>
              </a:ext>
            </a:extLst>
          </p:cNvPr>
          <p:cNvSpPr>
            <a:spLocks noGrp="1"/>
          </p:cNvSpPr>
          <p:nvPr>
            <p:ph type="body" idx="1"/>
          </p:nvPr>
        </p:nvSpPr>
        <p:spPr/>
        <p:txBody>
          <a:bodyPr/>
          <a:lstStyle/>
          <a:p>
            <a:r>
              <a:rPr lang="en-IE" dirty="0"/>
              <a:t>How can we provide information that teams need to make a better decision?</a:t>
            </a:r>
          </a:p>
        </p:txBody>
      </p:sp>
    </p:spTree>
    <p:extLst>
      <p:ext uri="{BB962C8B-B14F-4D97-AF65-F5344CB8AC3E}">
        <p14:creationId xmlns:p14="http://schemas.microsoft.com/office/powerpoint/2010/main" val="28968774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AFAC74-A389-467C-800C-B58128C57050}"/>
              </a:ext>
            </a:extLst>
          </p:cNvPr>
          <p:cNvSpPr>
            <a:spLocks noGrp="1"/>
          </p:cNvSpPr>
          <p:nvPr>
            <p:ph type="title"/>
          </p:nvPr>
        </p:nvSpPr>
        <p:spPr/>
        <p:txBody>
          <a:bodyPr/>
          <a:lstStyle/>
          <a:p>
            <a:r>
              <a:rPr lang="en-IE" dirty="0"/>
              <a:t>Reasoning</a:t>
            </a:r>
          </a:p>
        </p:txBody>
      </p:sp>
      <p:sp>
        <p:nvSpPr>
          <p:cNvPr id="5" name="Content Placeholder 4">
            <a:extLst>
              <a:ext uri="{FF2B5EF4-FFF2-40B4-BE49-F238E27FC236}">
                <a16:creationId xmlns:a16="http://schemas.microsoft.com/office/drawing/2014/main" id="{07DDDC08-1E51-4E0A-9B9E-150FC64C1A68}"/>
              </a:ext>
            </a:extLst>
          </p:cNvPr>
          <p:cNvSpPr>
            <a:spLocks noGrp="1"/>
          </p:cNvSpPr>
          <p:nvPr>
            <p:ph idx="1"/>
          </p:nvPr>
        </p:nvSpPr>
        <p:spPr/>
        <p:txBody>
          <a:bodyPr/>
          <a:lstStyle/>
          <a:p>
            <a:r>
              <a:rPr lang="en-IE" dirty="0"/>
              <a:t>Feedback </a:t>
            </a:r>
          </a:p>
          <a:p>
            <a:r>
              <a:rPr lang="en-IE" dirty="0"/>
              <a:t>Understanding business impact</a:t>
            </a:r>
          </a:p>
          <a:p>
            <a:r>
              <a:rPr lang="en-IE" dirty="0"/>
              <a:t>Accountability </a:t>
            </a:r>
          </a:p>
          <a:p>
            <a:r>
              <a:rPr lang="en-IE" dirty="0"/>
              <a:t>Informed decision</a:t>
            </a:r>
          </a:p>
        </p:txBody>
      </p:sp>
    </p:spTree>
    <p:extLst>
      <p:ext uri="{BB962C8B-B14F-4D97-AF65-F5344CB8AC3E}">
        <p14:creationId xmlns:p14="http://schemas.microsoft.com/office/powerpoint/2010/main" val="33518448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1AD0A-74AF-4A56-8583-3C08F8D34DF8}"/>
              </a:ext>
            </a:extLst>
          </p:cNvPr>
          <p:cNvSpPr>
            <a:spLocks noGrp="1"/>
          </p:cNvSpPr>
          <p:nvPr>
            <p:ph type="title"/>
          </p:nvPr>
        </p:nvSpPr>
        <p:spPr/>
        <p:txBody>
          <a:bodyPr/>
          <a:lstStyle/>
          <a:p>
            <a:r>
              <a:rPr lang="en-IE" dirty="0"/>
              <a:t>Report granularity</a:t>
            </a:r>
          </a:p>
        </p:txBody>
      </p:sp>
      <p:sp>
        <p:nvSpPr>
          <p:cNvPr id="3" name="Content Placeholder 2">
            <a:extLst>
              <a:ext uri="{FF2B5EF4-FFF2-40B4-BE49-F238E27FC236}">
                <a16:creationId xmlns:a16="http://schemas.microsoft.com/office/drawing/2014/main" id="{EC58F889-CD5B-4F4D-984E-7DB1F831106D}"/>
              </a:ext>
            </a:extLst>
          </p:cNvPr>
          <p:cNvSpPr>
            <a:spLocks noGrp="1"/>
          </p:cNvSpPr>
          <p:nvPr>
            <p:ph idx="1"/>
          </p:nvPr>
        </p:nvSpPr>
        <p:spPr/>
        <p:txBody>
          <a:bodyPr/>
          <a:lstStyle/>
          <a:p>
            <a:r>
              <a:rPr lang="en-IE" dirty="0"/>
              <a:t>Per resource group</a:t>
            </a:r>
          </a:p>
          <a:p>
            <a:r>
              <a:rPr lang="en-IE" dirty="0"/>
              <a:t>Tags can be used to mark resources per Department/Project</a:t>
            </a:r>
          </a:p>
        </p:txBody>
      </p:sp>
    </p:spTree>
    <p:extLst>
      <p:ext uri="{BB962C8B-B14F-4D97-AF65-F5344CB8AC3E}">
        <p14:creationId xmlns:p14="http://schemas.microsoft.com/office/powerpoint/2010/main" val="85562880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DE5782-985B-47CF-9A3F-637C7FC2C62B}"/>
              </a:ext>
            </a:extLst>
          </p:cNvPr>
          <p:cNvSpPr>
            <a:spLocks noGrp="1"/>
          </p:cNvSpPr>
          <p:nvPr>
            <p:ph type="title"/>
          </p:nvPr>
        </p:nvSpPr>
        <p:spPr/>
        <p:txBody>
          <a:bodyPr/>
          <a:lstStyle/>
          <a:p>
            <a:r>
              <a:rPr lang="en-IE" dirty="0"/>
              <a:t>Per Service Optimizations</a:t>
            </a:r>
          </a:p>
        </p:txBody>
      </p:sp>
      <p:sp>
        <p:nvSpPr>
          <p:cNvPr id="5" name="Text Placeholder 4">
            <a:extLst>
              <a:ext uri="{FF2B5EF4-FFF2-40B4-BE49-F238E27FC236}">
                <a16:creationId xmlns:a16="http://schemas.microsoft.com/office/drawing/2014/main" id="{0AE0E2C5-04A8-48F0-B6FE-BB370F1617F5}"/>
              </a:ext>
            </a:extLst>
          </p:cNvPr>
          <p:cNvSpPr>
            <a:spLocks noGrp="1"/>
          </p:cNvSpPr>
          <p:nvPr>
            <p:ph type="body" idx="1"/>
          </p:nvPr>
        </p:nvSpPr>
        <p:spPr/>
        <p:txBody>
          <a:bodyPr/>
          <a:lstStyle/>
          <a:p>
            <a:endParaRPr lang="en-IE" dirty="0"/>
          </a:p>
        </p:txBody>
      </p:sp>
    </p:spTree>
    <p:extLst>
      <p:ext uri="{BB962C8B-B14F-4D97-AF65-F5344CB8AC3E}">
        <p14:creationId xmlns:p14="http://schemas.microsoft.com/office/powerpoint/2010/main" val="1439840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AF8F4-1895-48CD-BA8A-A2754289B2CC}"/>
              </a:ext>
            </a:extLst>
          </p:cNvPr>
          <p:cNvSpPr>
            <a:spLocks noGrp="1"/>
          </p:cNvSpPr>
          <p:nvPr>
            <p:ph type="title"/>
          </p:nvPr>
        </p:nvSpPr>
        <p:spPr/>
        <p:txBody>
          <a:bodyPr/>
          <a:lstStyle/>
          <a:p>
            <a:pPr algn="ctr"/>
            <a:r>
              <a:rPr lang="en-IE" dirty="0"/>
              <a:t>Why FinOps </a:t>
            </a:r>
          </a:p>
        </p:txBody>
      </p:sp>
      <p:sp>
        <p:nvSpPr>
          <p:cNvPr id="3" name="Content Placeholder 2">
            <a:extLst>
              <a:ext uri="{FF2B5EF4-FFF2-40B4-BE49-F238E27FC236}">
                <a16:creationId xmlns:a16="http://schemas.microsoft.com/office/drawing/2014/main" id="{6EA1CBFC-055F-45D3-A4F5-523C32B1B6A4}"/>
              </a:ext>
            </a:extLst>
          </p:cNvPr>
          <p:cNvSpPr>
            <a:spLocks noGrp="1"/>
          </p:cNvSpPr>
          <p:nvPr>
            <p:ph idx="1"/>
          </p:nvPr>
        </p:nvSpPr>
        <p:spPr>
          <a:xfrm>
            <a:off x="584200" y="1584708"/>
            <a:ext cx="11018520" cy="3847207"/>
          </a:xfrm>
        </p:spPr>
        <p:txBody>
          <a:bodyPr anchor="ctr"/>
          <a:lstStyle/>
          <a:p>
            <a:pPr marL="0" indent="0" algn="ctr">
              <a:buNone/>
            </a:pPr>
            <a:r>
              <a:rPr lang="en-IE" sz="25000" b="1" dirty="0"/>
              <a:t>?</a:t>
            </a:r>
          </a:p>
        </p:txBody>
      </p:sp>
    </p:spTree>
    <p:extLst>
      <p:ext uri="{BB962C8B-B14F-4D97-AF65-F5344CB8AC3E}">
        <p14:creationId xmlns:p14="http://schemas.microsoft.com/office/powerpoint/2010/main" val="290643674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A73AC54-F3AB-4029-AE1B-644CF66CF6B0}"/>
              </a:ext>
            </a:extLst>
          </p:cNvPr>
          <p:cNvSpPr>
            <a:spLocks noGrp="1"/>
          </p:cNvSpPr>
          <p:nvPr>
            <p:ph type="title"/>
          </p:nvPr>
        </p:nvSpPr>
        <p:spPr/>
        <p:txBody>
          <a:bodyPr/>
          <a:lstStyle/>
          <a:p>
            <a:r>
              <a:rPr lang="en-IE" dirty="0"/>
              <a:t>Azure Pricing Structure</a:t>
            </a:r>
          </a:p>
        </p:txBody>
      </p:sp>
      <p:graphicFrame>
        <p:nvGraphicFramePr>
          <p:cNvPr id="10" name="Diagram 9">
            <a:extLst>
              <a:ext uri="{FF2B5EF4-FFF2-40B4-BE49-F238E27FC236}">
                <a16:creationId xmlns:a16="http://schemas.microsoft.com/office/drawing/2014/main" id="{9AE331A4-10C2-4A11-ADB0-40DBFB25F0BA}"/>
              </a:ext>
            </a:extLst>
          </p:cNvPr>
          <p:cNvGraphicFramePr/>
          <p:nvPr>
            <p:extLst>
              <p:ext uri="{D42A27DB-BD31-4B8C-83A1-F6EECF244321}">
                <p14:modId xmlns:p14="http://schemas.microsoft.com/office/powerpoint/2010/main" val="3134921754"/>
              </p:ext>
            </p:extLst>
          </p:nvPr>
        </p:nvGraphicFramePr>
        <p:xfrm>
          <a:off x="588263" y="1177047"/>
          <a:ext cx="11018520" cy="4873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03629910"/>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E2164-9F95-F20F-D7A8-783BFE7CB22F}"/>
              </a:ext>
            </a:extLst>
          </p:cNvPr>
          <p:cNvSpPr>
            <a:spLocks noGrp="1"/>
          </p:cNvSpPr>
          <p:nvPr>
            <p:ph type="title"/>
          </p:nvPr>
        </p:nvSpPr>
        <p:spPr/>
        <p:txBody>
          <a:bodyPr/>
          <a:lstStyle/>
          <a:p>
            <a:r>
              <a:rPr lang="en-IE" dirty="0"/>
              <a:t>Instruments at a glance</a:t>
            </a:r>
          </a:p>
        </p:txBody>
      </p:sp>
      <p:graphicFrame>
        <p:nvGraphicFramePr>
          <p:cNvPr id="4" name="Table 4">
            <a:extLst>
              <a:ext uri="{FF2B5EF4-FFF2-40B4-BE49-F238E27FC236}">
                <a16:creationId xmlns:a16="http://schemas.microsoft.com/office/drawing/2014/main" id="{D62610D0-8B92-656C-9C9C-3952DE6FF221}"/>
              </a:ext>
            </a:extLst>
          </p:cNvPr>
          <p:cNvGraphicFramePr>
            <a:graphicFrameLocks noGrp="1"/>
          </p:cNvGraphicFramePr>
          <p:nvPr>
            <p:extLst>
              <p:ext uri="{D42A27DB-BD31-4B8C-83A1-F6EECF244321}">
                <p14:modId xmlns:p14="http://schemas.microsoft.com/office/powerpoint/2010/main" val="1648302701"/>
              </p:ext>
            </p:extLst>
          </p:nvPr>
        </p:nvGraphicFramePr>
        <p:xfrm>
          <a:off x="963317" y="1242467"/>
          <a:ext cx="8843796" cy="3839085"/>
        </p:xfrm>
        <a:graphic>
          <a:graphicData uri="http://schemas.openxmlformats.org/drawingml/2006/table">
            <a:tbl>
              <a:tblPr firstRow="1" bandRow="1">
                <a:tableStyleId>{5C22544A-7EE6-4342-B048-85BDC9FD1C3A}</a:tableStyleId>
              </a:tblPr>
              <a:tblGrid>
                <a:gridCol w="2947932">
                  <a:extLst>
                    <a:ext uri="{9D8B030D-6E8A-4147-A177-3AD203B41FA5}">
                      <a16:colId xmlns:a16="http://schemas.microsoft.com/office/drawing/2014/main" val="861099702"/>
                    </a:ext>
                  </a:extLst>
                </a:gridCol>
                <a:gridCol w="2947932">
                  <a:extLst>
                    <a:ext uri="{9D8B030D-6E8A-4147-A177-3AD203B41FA5}">
                      <a16:colId xmlns:a16="http://schemas.microsoft.com/office/drawing/2014/main" val="1057316768"/>
                    </a:ext>
                  </a:extLst>
                </a:gridCol>
                <a:gridCol w="2947932">
                  <a:extLst>
                    <a:ext uri="{9D8B030D-6E8A-4147-A177-3AD203B41FA5}">
                      <a16:colId xmlns:a16="http://schemas.microsoft.com/office/drawing/2014/main" val="981982888"/>
                    </a:ext>
                  </a:extLst>
                </a:gridCol>
              </a:tblGrid>
              <a:tr h="767817">
                <a:tc>
                  <a:txBody>
                    <a:bodyPr/>
                    <a:lstStyle/>
                    <a:p>
                      <a:r>
                        <a:rPr lang="en-IE" dirty="0"/>
                        <a:t>Service</a:t>
                      </a:r>
                    </a:p>
                  </a:txBody>
                  <a:tcPr>
                    <a:solidFill>
                      <a:schemeClr val="accent2"/>
                    </a:solidFill>
                  </a:tcPr>
                </a:tc>
                <a:tc>
                  <a:txBody>
                    <a:bodyPr/>
                    <a:lstStyle/>
                    <a:p>
                      <a:endParaRPr lang="en-IE" dirty="0"/>
                    </a:p>
                  </a:txBody>
                  <a:tcPr>
                    <a:solidFill>
                      <a:schemeClr val="accent2"/>
                    </a:solidFill>
                  </a:tcPr>
                </a:tc>
                <a:tc>
                  <a:txBody>
                    <a:bodyPr/>
                    <a:lstStyle/>
                    <a:p>
                      <a:endParaRPr lang="en-IE" dirty="0"/>
                    </a:p>
                  </a:txBody>
                  <a:tcPr>
                    <a:solidFill>
                      <a:schemeClr val="accent2"/>
                    </a:solidFill>
                  </a:tcPr>
                </a:tc>
                <a:extLst>
                  <a:ext uri="{0D108BD9-81ED-4DB2-BD59-A6C34878D82A}">
                    <a16:rowId xmlns:a16="http://schemas.microsoft.com/office/drawing/2014/main" val="1401150522"/>
                  </a:ext>
                </a:extLst>
              </a:tr>
              <a:tr h="767817">
                <a:tc>
                  <a:txBody>
                    <a:bodyPr/>
                    <a:lstStyle/>
                    <a:p>
                      <a:r>
                        <a:rPr lang="en-IE" dirty="0"/>
                        <a:t>Compute</a:t>
                      </a:r>
                    </a:p>
                  </a:txBody>
                  <a:tcPr/>
                </a:tc>
                <a:tc>
                  <a:txBody>
                    <a:bodyPr/>
                    <a:lstStyle/>
                    <a:p>
                      <a:r>
                        <a:rPr lang="en-IE" dirty="0"/>
                        <a:t>Reservations</a:t>
                      </a:r>
                    </a:p>
                  </a:txBody>
                  <a:tcPr/>
                </a:tc>
                <a:tc>
                  <a:txBody>
                    <a:bodyPr/>
                    <a:lstStyle/>
                    <a:p>
                      <a:r>
                        <a:rPr lang="en-IE" dirty="0"/>
                        <a:t>Savings Plan for Compute</a:t>
                      </a:r>
                    </a:p>
                  </a:txBody>
                  <a:tcPr/>
                </a:tc>
                <a:extLst>
                  <a:ext uri="{0D108BD9-81ED-4DB2-BD59-A6C34878D82A}">
                    <a16:rowId xmlns:a16="http://schemas.microsoft.com/office/drawing/2014/main" val="3523259636"/>
                  </a:ext>
                </a:extLst>
              </a:tr>
              <a:tr h="767817">
                <a:tc>
                  <a:txBody>
                    <a:bodyPr/>
                    <a:lstStyle/>
                    <a:p>
                      <a:r>
                        <a:rPr lang="en-IE" dirty="0"/>
                        <a:t>Storage</a:t>
                      </a:r>
                    </a:p>
                  </a:txBody>
                  <a:tcPr/>
                </a:tc>
                <a:tc>
                  <a:txBody>
                    <a:bodyPr/>
                    <a:lstStyle/>
                    <a:p>
                      <a:r>
                        <a:rPr lang="en-IE" dirty="0"/>
                        <a:t>Reservations </a:t>
                      </a:r>
                    </a:p>
                  </a:txBody>
                  <a:tcPr/>
                </a:tc>
                <a:tc>
                  <a:txBody>
                    <a:bodyPr/>
                    <a:lstStyle/>
                    <a:p>
                      <a:endParaRPr lang="en-IE" dirty="0"/>
                    </a:p>
                  </a:txBody>
                  <a:tcPr/>
                </a:tc>
                <a:extLst>
                  <a:ext uri="{0D108BD9-81ED-4DB2-BD59-A6C34878D82A}">
                    <a16:rowId xmlns:a16="http://schemas.microsoft.com/office/drawing/2014/main" val="4140096366"/>
                  </a:ext>
                </a:extLst>
              </a:tr>
              <a:tr h="767817">
                <a:tc>
                  <a:txBody>
                    <a:bodyPr/>
                    <a:lstStyle/>
                    <a:p>
                      <a:r>
                        <a:rPr lang="en-IE" dirty="0"/>
                        <a:t>PaaS (i.e. ASQL)</a:t>
                      </a:r>
                    </a:p>
                  </a:txBody>
                  <a:tcPr/>
                </a:tc>
                <a:tc>
                  <a:txBody>
                    <a:bodyPr/>
                    <a:lstStyle/>
                    <a:p>
                      <a:r>
                        <a:rPr lang="en-IE" dirty="0"/>
                        <a:t>Reservations</a:t>
                      </a:r>
                    </a:p>
                  </a:txBody>
                  <a:tcPr/>
                </a:tc>
                <a:tc>
                  <a:txBody>
                    <a:bodyPr/>
                    <a:lstStyle/>
                    <a:p>
                      <a:endParaRPr lang="en-IE"/>
                    </a:p>
                  </a:txBody>
                  <a:tcPr/>
                </a:tc>
                <a:extLst>
                  <a:ext uri="{0D108BD9-81ED-4DB2-BD59-A6C34878D82A}">
                    <a16:rowId xmlns:a16="http://schemas.microsoft.com/office/drawing/2014/main" val="1240010167"/>
                  </a:ext>
                </a:extLst>
              </a:tr>
              <a:tr h="767817">
                <a:tc>
                  <a:txBody>
                    <a:bodyPr/>
                    <a:lstStyle/>
                    <a:p>
                      <a:r>
                        <a:rPr lang="en-IE" dirty="0"/>
                        <a:t>Licenses</a:t>
                      </a:r>
                    </a:p>
                  </a:txBody>
                  <a:tcPr/>
                </a:tc>
                <a:tc>
                  <a:txBody>
                    <a:bodyPr/>
                    <a:lstStyle/>
                    <a:p>
                      <a:r>
                        <a:rPr lang="en-IE"/>
                        <a:t>AHUB</a:t>
                      </a:r>
                      <a:endParaRPr lang="en-IE" dirty="0"/>
                    </a:p>
                  </a:txBody>
                  <a:tcPr/>
                </a:tc>
                <a:tc>
                  <a:txBody>
                    <a:bodyPr/>
                    <a:lstStyle/>
                    <a:p>
                      <a:endParaRPr lang="en-IE" dirty="0"/>
                    </a:p>
                  </a:txBody>
                  <a:tcPr/>
                </a:tc>
                <a:extLst>
                  <a:ext uri="{0D108BD9-81ED-4DB2-BD59-A6C34878D82A}">
                    <a16:rowId xmlns:a16="http://schemas.microsoft.com/office/drawing/2014/main" val="257574670"/>
                  </a:ext>
                </a:extLst>
              </a:tr>
            </a:tbl>
          </a:graphicData>
        </a:graphic>
      </p:graphicFrame>
    </p:spTree>
    <p:extLst>
      <p:ext uri="{BB962C8B-B14F-4D97-AF65-F5344CB8AC3E}">
        <p14:creationId xmlns:p14="http://schemas.microsoft.com/office/powerpoint/2010/main" val="3415388176"/>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E09ECC-3879-4BA9-90EF-6362C942FDAA}"/>
              </a:ext>
            </a:extLst>
          </p:cNvPr>
          <p:cNvSpPr>
            <a:spLocks noGrp="1"/>
          </p:cNvSpPr>
          <p:nvPr>
            <p:ph type="title"/>
          </p:nvPr>
        </p:nvSpPr>
        <p:spPr/>
        <p:txBody>
          <a:bodyPr/>
          <a:lstStyle/>
          <a:p>
            <a:r>
              <a:rPr lang="en-IE" dirty="0"/>
              <a:t>Traffic and Storage optimizations</a:t>
            </a:r>
          </a:p>
        </p:txBody>
      </p:sp>
      <p:sp>
        <p:nvSpPr>
          <p:cNvPr id="4" name="Text Placeholder 3">
            <a:extLst>
              <a:ext uri="{FF2B5EF4-FFF2-40B4-BE49-F238E27FC236}">
                <a16:creationId xmlns:a16="http://schemas.microsoft.com/office/drawing/2014/main" id="{44D9CC71-3FAF-4EE3-961A-806ABC716FB0}"/>
              </a:ext>
            </a:extLst>
          </p:cNvPr>
          <p:cNvSpPr>
            <a:spLocks noGrp="1"/>
          </p:cNvSpPr>
          <p:nvPr>
            <p:ph type="body" sz="quarter" idx="10"/>
          </p:nvPr>
        </p:nvSpPr>
        <p:spPr>
          <a:xfrm>
            <a:off x="586390" y="1434370"/>
            <a:ext cx="11018520" cy="3311676"/>
          </a:xfrm>
        </p:spPr>
        <p:txBody>
          <a:bodyPr/>
          <a:lstStyle/>
          <a:p>
            <a:r>
              <a:rPr lang="en-IE" dirty="0"/>
              <a:t>Traffic </a:t>
            </a:r>
          </a:p>
          <a:p>
            <a:pPr lvl="1"/>
            <a:r>
              <a:rPr lang="en-IE" dirty="0"/>
              <a:t>Region traffic is free, cross region cost money </a:t>
            </a:r>
          </a:p>
          <a:p>
            <a:pPr lvl="1"/>
            <a:r>
              <a:rPr lang="en-IE" dirty="0"/>
              <a:t>Mitigation: package resource close to each other, reduce cross region traffic</a:t>
            </a:r>
          </a:p>
          <a:p>
            <a:pPr lvl="1"/>
            <a:endParaRPr lang="en-IE" dirty="0"/>
          </a:p>
          <a:p>
            <a:r>
              <a:rPr lang="en-IE" dirty="0"/>
              <a:t>Storage </a:t>
            </a:r>
          </a:p>
          <a:p>
            <a:pPr lvl="1"/>
            <a:r>
              <a:rPr lang="en-IE" dirty="0"/>
              <a:t>Storage is cheap, however large number of unused VHD becomes an issue.</a:t>
            </a:r>
          </a:p>
          <a:p>
            <a:pPr lvl="1"/>
            <a:r>
              <a:rPr lang="en-IE" dirty="0"/>
              <a:t>Mitigation: identify orphaned VHDs, optimize storage utilization</a:t>
            </a:r>
          </a:p>
          <a:p>
            <a:endParaRPr lang="en-IE" dirty="0"/>
          </a:p>
        </p:txBody>
      </p:sp>
    </p:spTree>
    <p:extLst>
      <p:ext uri="{BB962C8B-B14F-4D97-AF65-F5344CB8AC3E}">
        <p14:creationId xmlns:p14="http://schemas.microsoft.com/office/powerpoint/2010/main" val="2861299933"/>
      </p:ext>
    </p:extLst>
  </p:cSld>
  <p:clrMapOvr>
    <a:masterClrMapping/>
  </p:clrMapOvr>
  <p:transition>
    <p:fad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2FDC-ACFC-45EB-8831-1A58EFD5092D}"/>
              </a:ext>
            </a:extLst>
          </p:cNvPr>
          <p:cNvSpPr>
            <a:spLocks noGrp="1"/>
          </p:cNvSpPr>
          <p:nvPr>
            <p:ph type="title"/>
          </p:nvPr>
        </p:nvSpPr>
        <p:spPr/>
        <p:txBody>
          <a:bodyPr/>
          <a:lstStyle/>
          <a:p>
            <a:pPr algn="ctr"/>
            <a:r>
              <a:rPr lang="en-IE" dirty="0"/>
              <a:t>Azure SQL Optimizations</a:t>
            </a:r>
          </a:p>
        </p:txBody>
      </p:sp>
      <p:sp>
        <p:nvSpPr>
          <p:cNvPr id="3" name="Content Placeholder 2">
            <a:extLst>
              <a:ext uri="{FF2B5EF4-FFF2-40B4-BE49-F238E27FC236}">
                <a16:creationId xmlns:a16="http://schemas.microsoft.com/office/drawing/2014/main" id="{B6333C35-6DD0-42B4-8CA8-258F0D05C0F5}"/>
              </a:ext>
            </a:extLst>
          </p:cNvPr>
          <p:cNvSpPr>
            <a:spLocks noGrp="1"/>
          </p:cNvSpPr>
          <p:nvPr>
            <p:ph idx="1"/>
          </p:nvPr>
        </p:nvSpPr>
        <p:spPr/>
        <p:txBody>
          <a:bodyPr/>
          <a:lstStyle/>
          <a:p>
            <a:r>
              <a:rPr lang="en-IE"/>
              <a:t>Pricing tier</a:t>
            </a:r>
          </a:p>
          <a:p>
            <a:r>
              <a:rPr lang="en-IE" dirty="0"/>
              <a:t>Reservations</a:t>
            </a:r>
          </a:p>
          <a:p>
            <a:r>
              <a:rPr lang="en-IE" dirty="0"/>
              <a:t>Azure SQL Elastic Pool (combine multiple </a:t>
            </a:r>
            <a:r>
              <a:rPr lang="en-IE" dirty="0" err="1"/>
              <a:t>dbs</a:t>
            </a:r>
            <a:r>
              <a:rPr lang="en-IE" dirty="0"/>
              <a:t> into one)</a:t>
            </a:r>
          </a:p>
          <a:p>
            <a:r>
              <a:rPr lang="en-IE" dirty="0"/>
              <a:t>Scale up / Scale down on schedule </a:t>
            </a:r>
          </a:p>
          <a:p>
            <a:r>
              <a:rPr lang="en-IE" dirty="0"/>
              <a:t>Reduce size of the data (move historical data to archive)</a:t>
            </a:r>
          </a:p>
          <a:p>
            <a:r>
              <a:rPr lang="en-IE" dirty="0"/>
              <a:t>Manual schema/code optimizations </a:t>
            </a:r>
          </a:p>
        </p:txBody>
      </p:sp>
    </p:spTree>
    <p:extLst>
      <p:ext uri="{BB962C8B-B14F-4D97-AF65-F5344CB8AC3E}">
        <p14:creationId xmlns:p14="http://schemas.microsoft.com/office/powerpoint/2010/main" val="223255854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7B1B9-27D3-4A33-B0B8-DE77A20BDB4C}"/>
              </a:ext>
            </a:extLst>
          </p:cNvPr>
          <p:cNvSpPr>
            <a:spLocks noGrp="1"/>
          </p:cNvSpPr>
          <p:nvPr>
            <p:ph type="title"/>
          </p:nvPr>
        </p:nvSpPr>
        <p:spPr/>
        <p:txBody>
          <a:bodyPr/>
          <a:lstStyle/>
          <a:p>
            <a:pPr algn="ctr"/>
            <a:r>
              <a:rPr lang="en-IE" dirty="0"/>
              <a:t>Dev/Test workload optimizations</a:t>
            </a:r>
          </a:p>
        </p:txBody>
      </p:sp>
      <p:sp>
        <p:nvSpPr>
          <p:cNvPr id="3" name="Content Placeholder 2">
            <a:extLst>
              <a:ext uri="{FF2B5EF4-FFF2-40B4-BE49-F238E27FC236}">
                <a16:creationId xmlns:a16="http://schemas.microsoft.com/office/drawing/2014/main" id="{4759384C-04EA-4F86-ADD1-4E1021124DF6}"/>
              </a:ext>
            </a:extLst>
          </p:cNvPr>
          <p:cNvSpPr>
            <a:spLocks noGrp="1"/>
          </p:cNvSpPr>
          <p:nvPr>
            <p:ph idx="1"/>
          </p:nvPr>
        </p:nvSpPr>
        <p:spPr/>
        <p:txBody>
          <a:bodyPr/>
          <a:lstStyle/>
          <a:p>
            <a:r>
              <a:rPr lang="en-IE" dirty="0"/>
              <a:t>Visual Studio Subscriptions, </a:t>
            </a:r>
            <a:r>
              <a:rPr lang="en-IE"/>
              <a:t>Azure Dev/Test</a:t>
            </a:r>
            <a:endParaRPr lang="en-IE" dirty="0"/>
          </a:p>
          <a:p>
            <a:pPr lvl="1"/>
            <a:r>
              <a:rPr lang="en-IE" dirty="0"/>
              <a:t>Azure credits </a:t>
            </a:r>
          </a:p>
          <a:p>
            <a:pPr lvl="1"/>
            <a:r>
              <a:rPr lang="en-IE" dirty="0"/>
              <a:t>Cheaper resources</a:t>
            </a:r>
          </a:p>
          <a:p>
            <a:pPr lvl="1"/>
            <a:r>
              <a:rPr lang="en-IE" dirty="0"/>
              <a:t>Dev/Test licenses </a:t>
            </a:r>
          </a:p>
          <a:p>
            <a:r>
              <a:rPr lang="en-IE" dirty="0"/>
              <a:t>Dev/Test Licenses for SQL Server</a:t>
            </a:r>
          </a:p>
          <a:p>
            <a:r>
              <a:rPr lang="en-IE" dirty="0"/>
              <a:t>Azure Dev/Test</a:t>
            </a:r>
          </a:p>
          <a:p>
            <a:pPr lvl="1"/>
            <a:r>
              <a:rPr lang="en-IE" dirty="0"/>
              <a:t>Combines with Azure Reservations for further discounts</a:t>
            </a:r>
          </a:p>
        </p:txBody>
      </p:sp>
    </p:spTree>
    <p:extLst>
      <p:ext uri="{BB962C8B-B14F-4D97-AF65-F5344CB8AC3E}">
        <p14:creationId xmlns:p14="http://schemas.microsoft.com/office/powerpoint/2010/main" val="31633379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E742A-3D37-4EA7-9A83-37CD68CA7F7C}"/>
              </a:ext>
            </a:extLst>
          </p:cNvPr>
          <p:cNvSpPr>
            <a:spLocks noGrp="1"/>
          </p:cNvSpPr>
          <p:nvPr>
            <p:ph type="title"/>
          </p:nvPr>
        </p:nvSpPr>
        <p:spPr/>
        <p:txBody>
          <a:bodyPr/>
          <a:lstStyle/>
          <a:p>
            <a:pPr algn="ctr"/>
            <a:r>
              <a:rPr lang="en-IE" dirty="0"/>
              <a:t>Azure VM Optimizations</a:t>
            </a:r>
          </a:p>
        </p:txBody>
      </p:sp>
      <p:sp>
        <p:nvSpPr>
          <p:cNvPr id="3" name="Content Placeholder 2">
            <a:extLst>
              <a:ext uri="{FF2B5EF4-FFF2-40B4-BE49-F238E27FC236}">
                <a16:creationId xmlns:a16="http://schemas.microsoft.com/office/drawing/2014/main" id="{E884581F-23BF-43FF-BC4D-2DD94E04B1D8}"/>
              </a:ext>
            </a:extLst>
          </p:cNvPr>
          <p:cNvSpPr>
            <a:spLocks noGrp="1"/>
          </p:cNvSpPr>
          <p:nvPr>
            <p:ph idx="1"/>
          </p:nvPr>
        </p:nvSpPr>
        <p:spPr/>
        <p:txBody>
          <a:bodyPr/>
          <a:lstStyle/>
          <a:p>
            <a:r>
              <a:rPr lang="en-IE" dirty="0"/>
              <a:t>Azure Reservations (1 year, 3 years)</a:t>
            </a:r>
          </a:p>
          <a:p>
            <a:r>
              <a:rPr lang="en-IE" dirty="0"/>
              <a:t>Size optimizations</a:t>
            </a:r>
          </a:p>
          <a:p>
            <a:r>
              <a:rPr lang="en-IE" dirty="0"/>
              <a:t>Scale optimizations</a:t>
            </a:r>
          </a:p>
          <a:p>
            <a:pPr lvl="1"/>
            <a:r>
              <a:rPr lang="en-IE" dirty="0"/>
              <a:t>Vertical scale – requires a reboot</a:t>
            </a:r>
          </a:p>
          <a:p>
            <a:pPr lvl="1"/>
            <a:r>
              <a:rPr lang="en-IE" dirty="0"/>
              <a:t>Horizontal scale – add/remove VMs as needed</a:t>
            </a:r>
          </a:p>
          <a:p>
            <a:r>
              <a:rPr lang="en-IE" dirty="0"/>
              <a:t>Shutdown VM (predictable load pattern)</a:t>
            </a:r>
          </a:p>
          <a:p>
            <a:r>
              <a:rPr lang="en-IE" dirty="0"/>
              <a:t>Azure Spot Instances (for certain workloads)</a:t>
            </a:r>
          </a:p>
        </p:txBody>
      </p:sp>
    </p:spTree>
    <p:extLst>
      <p:ext uri="{BB962C8B-B14F-4D97-AF65-F5344CB8AC3E}">
        <p14:creationId xmlns:p14="http://schemas.microsoft.com/office/powerpoint/2010/main" val="295968077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25410-6209-4400-AB7F-8021D2E1CD28}"/>
              </a:ext>
            </a:extLst>
          </p:cNvPr>
          <p:cNvSpPr>
            <a:spLocks noGrp="1"/>
          </p:cNvSpPr>
          <p:nvPr>
            <p:ph type="title"/>
          </p:nvPr>
        </p:nvSpPr>
        <p:spPr/>
        <p:txBody>
          <a:bodyPr/>
          <a:lstStyle/>
          <a:p>
            <a:pPr algn="ctr"/>
            <a:r>
              <a:rPr lang="en-IE" dirty="0"/>
              <a:t>Storage optimization (Nov’22) </a:t>
            </a:r>
          </a:p>
        </p:txBody>
      </p:sp>
      <p:sp>
        <p:nvSpPr>
          <p:cNvPr id="3" name="Content Placeholder 2">
            <a:extLst>
              <a:ext uri="{FF2B5EF4-FFF2-40B4-BE49-F238E27FC236}">
                <a16:creationId xmlns:a16="http://schemas.microsoft.com/office/drawing/2014/main" id="{44B11494-2C9C-4008-A739-8DDCF1A4F1D0}"/>
              </a:ext>
            </a:extLst>
          </p:cNvPr>
          <p:cNvSpPr>
            <a:spLocks noGrp="1"/>
          </p:cNvSpPr>
          <p:nvPr>
            <p:ph idx="1"/>
          </p:nvPr>
        </p:nvSpPr>
        <p:spPr>
          <a:xfrm>
            <a:off x="584200" y="1435503"/>
            <a:ext cx="11018520" cy="4271939"/>
          </a:xfrm>
        </p:spPr>
        <p:txBody>
          <a:bodyPr/>
          <a:lstStyle/>
          <a:p>
            <a:r>
              <a:rPr lang="en-IE" dirty="0"/>
              <a:t>Use Standard HDD for less demanding workloads</a:t>
            </a:r>
          </a:p>
          <a:p>
            <a:r>
              <a:rPr lang="en-IE" dirty="0"/>
              <a:t>Premium HDDs for more demanding workloads</a:t>
            </a:r>
          </a:p>
          <a:p>
            <a:r>
              <a:rPr lang="en-IE" dirty="0"/>
              <a:t>Tiered storage (hot, cold, archive)</a:t>
            </a:r>
          </a:p>
          <a:p>
            <a:r>
              <a:rPr lang="en-IE" dirty="0"/>
              <a:t>Blob Storage Reserved Capacity </a:t>
            </a:r>
          </a:p>
          <a:p>
            <a:pPr lvl="1"/>
            <a:r>
              <a:rPr lang="en-IE" dirty="0"/>
              <a:t>Hot/Cold/Archive tiers are supported</a:t>
            </a:r>
          </a:p>
          <a:p>
            <a:pPr lvl="1"/>
            <a:r>
              <a:rPr lang="en-IE" dirty="0"/>
              <a:t>(100 TiB, 1 PiB increments), monthly/yearly</a:t>
            </a:r>
          </a:p>
          <a:p>
            <a:r>
              <a:rPr lang="en-IE" dirty="0"/>
              <a:t>Disk Reservations</a:t>
            </a:r>
          </a:p>
          <a:p>
            <a:pPr lvl="1"/>
            <a:r>
              <a:rPr lang="en-IE" dirty="0"/>
              <a:t>Premium SKU &gt;= P30</a:t>
            </a:r>
          </a:p>
          <a:p>
            <a:endParaRPr lang="en-IE" dirty="0"/>
          </a:p>
        </p:txBody>
      </p:sp>
    </p:spTree>
    <p:extLst>
      <p:ext uri="{BB962C8B-B14F-4D97-AF65-F5344CB8AC3E}">
        <p14:creationId xmlns:p14="http://schemas.microsoft.com/office/powerpoint/2010/main" val="18676613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1A573-97DC-4299-B15C-55D8FBC64B90}"/>
              </a:ext>
            </a:extLst>
          </p:cNvPr>
          <p:cNvSpPr>
            <a:spLocks noGrp="1"/>
          </p:cNvSpPr>
          <p:nvPr>
            <p:ph type="title"/>
          </p:nvPr>
        </p:nvSpPr>
        <p:spPr/>
        <p:txBody>
          <a:bodyPr/>
          <a:lstStyle/>
          <a:p>
            <a:pPr algn="ctr"/>
            <a:r>
              <a:rPr lang="en-IE" dirty="0"/>
              <a:t>Azure Functions – Pricing plans</a:t>
            </a:r>
          </a:p>
        </p:txBody>
      </p:sp>
      <p:graphicFrame>
        <p:nvGraphicFramePr>
          <p:cNvPr id="4" name="Content Placeholder 3">
            <a:extLst>
              <a:ext uri="{FF2B5EF4-FFF2-40B4-BE49-F238E27FC236}">
                <a16:creationId xmlns:a16="http://schemas.microsoft.com/office/drawing/2014/main" id="{F4CD4E26-9709-4B3C-960B-8BC3C1276EA7}"/>
              </a:ext>
            </a:extLst>
          </p:cNvPr>
          <p:cNvGraphicFramePr>
            <a:graphicFrameLocks noGrp="1"/>
          </p:cNvGraphicFramePr>
          <p:nvPr>
            <p:ph idx="1"/>
            <p:extLst>
              <p:ext uri="{D42A27DB-BD31-4B8C-83A1-F6EECF244321}">
                <p14:modId xmlns:p14="http://schemas.microsoft.com/office/powerpoint/2010/main" val="1476063915"/>
              </p:ext>
            </p:extLst>
          </p:nvPr>
        </p:nvGraphicFramePr>
        <p:xfrm>
          <a:off x="584200" y="1435100"/>
          <a:ext cx="11018838" cy="49047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4078103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77534B-400F-40FE-868A-8BA7FF94422B}"/>
              </a:ext>
            </a:extLst>
          </p:cNvPr>
          <p:cNvSpPr>
            <a:spLocks noGrp="1"/>
          </p:cNvSpPr>
          <p:nvPr>
            <p:ph type="title"/>
          </p:nvPr>
        </p:nvSpPr>
        <p:spPr/>
        <p:txBody>
          <a:bodyPr/>
          <a:lstStyle/>
          <a:p>
            <a:pPr algn="ctr"/>
            <a:r>
              <a:rPr lang="en-IE" dirty="0"/>
              <a:t>Azure Monitor</a:t>
            </a:r>
          </a:p>
        </p:txBody>
      </p:sp>
      <p:sp>
        <p:nvSpPr>
          <p:cNvPr id="5" name="Text Placeholder 4">
            <a:extLst>
              <a:ext uri="{FF2B5EF4-FFF2-40B4-BE49-F238E27FC236}">
                <a16:creationId xmlns:a16="http://schemas.microsoft.com/office/drawing/2014/main" id="{A99F8569-B2C0-4E38-A6FD-498239359A05}"/>
              </a:ext>
            </a:extLst>
          </p:cNvPr>
          <p:cNvSpPr>
            <a:spLocks noGrp="1"/>
          </p:cNvSpPr>
          <p:nvPr>
            <p:ph type="body" sz="quarter" idx="10"/>
          </p:nvPr>
        </p:nvSpPr>
        <p:spPr>
          <a:xfrm>
            <a:off x="586390" y="1434370"/>
            <a:ext cx="11018520" cy="4050340"/>
          </a:xfrm>
        </p:spPr>
        <p:txBody>
          <a:bodyPr/>
          <a:lstStyle/>
          <a:p>
            <a:r>
              <a:rPr lang="en-IE" b="1" dirty="0"/>
              <a:t>Pricing</a:t>
            </a:r>
          </a:p>
          <a:p>
            <a:r>
              <a:rPr lang="en-IE" dirty="0"/>
              <a:t>	Ingested data</a:t>
            </a:r>
          </a:p>
          <a:p>
            <a:r>
              <a:rPr lang="en-IE" dirty="0"/>
              <a:t>	Stored data</a:t>
            </a:r>
          </a:p>
          <a:p>
            <a:endParaRPr lang="en-IE" dirty="0"/>
          </a:p>
          <a:p>
            <a:r>
              <a:rPr lang="en-IE" b="1" dirty="0"/>
              <a:t>Optimizations</a:t>
            </a:r>
          </a:p>
          <a:p>
            <a:r>
              <a:rPr lang="en-IE" dirty="0"/>
              <a:t>	Minimise ingested data (only data you need)</a:t>
            </a:r>
          </a:p>
          <a:p>
            <a:r>
              <a:rPr lang="en-IE" dirty="0"/>
              <a:t>	Reduce retention period </a:t>
            </a:r>
          </a:p>
          <a:p>
            <a:r>
              <a:rPr lang="en-IE" dirty="0"/>
              <a:t>	Archive old data</a:t>
            </a:r>
          </a:p>
        </p:txBody>
      </p:sp>
    </p:spTree>
    <p:extLst>
      <p:ext uri="{BB962C8B-B14F-4D97-AF65-F5344CB8AC3E}">
        <p14:creationId xmlns:p14="http://schemas.microsoft.com/office/powerpoint/2010/main" val="1973762532"/>
      </p:ext>
    </p:extLst>
  </p:cSld>
  <p:clrMapOvr>
    <a:masterClrMapping/>
  </p:clrMapOvr>
  <p:transition>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9B9AA-7916-48BC-8706-4CF96503C51B}"/>
              </a:ext>
            </a:extLst>
          </p:cNvPr>
          <p:cNvSpPr>
            <a:spLocks noGrp="1"/>
          </p:cNvSpPr>
          <p:nvPr>
            <p:ph type="title"/>
          </p:nvPr>
        </p:nvSpPr>
        <p:spPr/>
        <p:txBody>
          <a:bodyPr/>
          <a:lstStyle/>
          <a:p>
            <a:pPr algn="ctr"/>
            <a:r>
              <a:rPr lang="en-IE" dirty="0"/>
              <a:t>App Service</a:t>
            </a:r>
          </a:p>
        </p:txBody>
      </p:sp>
      <p:sp>
        <p:nvSpPr>
          <p:cNvPr id="3" name="Content Placeholder 2">
            <a:extLst>
              <a:ext uri="{FF2B5EF4-FFF2-40B4-BE49-F238E27FC236}">
                <a16:creationId xmlns:a16="http://schemas.microsoft.com/office/drawing/2014/main" id="{18129FBF-9716-4536-8F61-CDDF25FAD84F}"/>
              </a:ext>
            </a:extLst>
          </p:cNvPr>
          <p:cNvSpPr>
            <a:spLocks noGrp="1"/>
          </p:cNvSpPr>
          <p:nvPr>
            <p:ph idx="1"/>
          </p:nvPr>
        </p:nvSpPr>
        <p:spPr>
          <a:xfrm>
            <a:off x="584200" y="1435503"/>
            <a:ext cx="11018520" cy="2499146"/>
          </a:xfrm>
        </p:spPr>
        <p:txBody>
          <a:bodyPr/>
          <a:lstStyle/>
          <a:p>
            <a:r>
              <a:rPr lang="en-IE" dirty="0" err="1"/>
              <a:t>Autoscale</a:t>
            </a:r>
            <a:endParaRPr lang="ru-RU" dirty="0"/>
          </a:p>
          <a:p>
            <a:r>
              <a:rPr lang="en-IE" dirty="0"/>
              <a:t>Multiple websites in a single App Service Plan</a:t>
            </a:r>
          </a:p>
          <a:p>
            <a:r>
              <a:rPr lang="en-IE" dirty="0"/>
              <a:t>Cost Analysis </a:t>
            </a:r>
          </a:p>
          <a:p>
            <a:r>
              <a:rPr lang="en-IE" dirty="0"/>
              <a:t>Budget Alerts (per scope) </a:t>
            </a:r>
          </a:p>
          <a:p>
            <a:r>
              <a:rPr lang="en-IE" dirty="0"/>
              <a:t>Cost Alerts</a:t>
            </a:r>
          </a:p>
        </p:txBody>
      </p:sp>
    </p:spTree>
    <p:extLst>
      <p:ext uri="{BB962C8B-B14F-4D97-AF65-F5344CB8AC3E}">
        <p14:creationId xmlns:p14="http://schemas.microsoft.com/office/powerpoint/2010/main" val="3754942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05D2D-38AA-4B12-BF84-0570E82325A2}"/>
              </a:ext>
            </a:extLst>
          </p:cNvPr>
          <p:cNvSpPr>
            <a:spLocks noGrp="1"/>
          </p:cNvSpPr>
          <p:nvPr>
            <p:ph type="title"/>
          </p:nvPr>
        </p:nvSpPr>
        <p:spPr/>
        <p:txBody>
          <a:bodyPr/>
          <a:lstStyle/>
          <a:p>
            <a:pPr algn="ctr"/>
            <a:r>
              <a:rPr lang="en-IE" dirty="0"/>
              <a:t>Heavy Logging</a:t>
            </a:r>
          </a:p>
        </p:txBody>
      </p:sp>
      <p:sp>
        <p:nvSpPr>
          <p:cNvPr id="3" name="Content Placeholder 2">
            <a:extLst>
              <a:ext uri="{FF2B5EF4-FFF2-40B4-BE49-F238E27FC236}">
                <a16:creationId xmlns:a16="http://schemas.microsoft.com/office/drawing/2014/main" id="{0226384A-1198-4F2C-8A6C-4B821A71AC22}"/>
              </a:ext>
            </a:extLst>
          </p:cNvPr>
          <p:cNvSpPr>
            <a:spLocks noGrp="1"/>
          </p:cNvSpPr>
          <p:nvPr>
            <p:ph type="body" sz="quarter" idx="10"/>
          </p:nvPr>
        </p:nvSpPr>
        <p:spPr>
          <a:xfrm>
            <a:off x="586390" y="1434370"/>
            <a:ext cx="11018520" cy="3631763"/>
          </a:xfrm>
        </p:spPr>
        <p:txBody>
          <a:bodyPr/>
          <a:lstStyle/>
          <a:p>
            <a:pPr lvl="1"/>
            <a:endParaRPr lang="en-IE" dirty="0"/>
          </a:p>
          <a:p>
            <a:pPr lvl="1"/>
            <a:r>
              <a:rPr lang="en-IE" dirty="0"/>
              <a:t>$15k per month, +12 new PostgreSQL, turns on logging for audit purposes</a:t>
            </a:r>
          </a:p>
          <a:p>
            <a:pPr lvl="1"/>
            <a:r>
              <a:rPr lang="en-IE" dirty="0"/>
              <a:t>Consumption grows +$4k (25%)</a:t>
            </a:r>
          </a:p>
          <a:p>
            <a:pPr lvl="1"/>
            <a:endParaRPr lang="en-IE" dirty="0"/>
          </a:p>
          <a:p>
            <a:pPr lvl="1"/>
            <a:r>
              <a:rPr lang="en-IE" dirty="0"/>
              <a:t>Mitigation: </a:t>
            </a:r>
          </a:p>
          <a:p>
            <a:pPr lvl="1"/>
            <a:r>
              <a:rPr lang="en-IE" dirty="0"/>
              <a:t>	logging is not auditing</a:t>
            </a:r>
          </a:p>
          <a:p>
            <a:pPr lvl="1"/>
            <a:r>
              <a:rPr lang="en-IE" dirty="0"/>
              <a:t>	use Change Data Capture for audit</a:t>
            </a:r>
          </a:p>
          <a:p>
            <a:pPr lvl="1"/>
            <a:r>
              <a:rPr lang="en-IE" dirty="0"/>
              <a:t>	reduce cost for logging ingest</a:t>
            </a:r>
          </a:p>
          <a:p>
            <a:pPr lvl="1"/>
            <a:endParaRPr lang="en-IE" dirty="0"/>
          </a:p>
          <a:p>
            <a:pPr marL="228600" lvl="1" indent="0">
              <a:buNone/>
            </a:pPr>
            <a:endParaRPr lang="en-IE" dirty="0"/>
          </a:p>
        </p:txBody>
      </p:sp>
    </p:spTree>
    <p:extLst>
      <p:ext uri="{BB962C8B-B14F-4D97-AF65-F5344CB8AC3E}">
        <p14:creationId xmlns:p14="http://schemas.microsoft.com/office/powerpoint/2010/main" val="2243596129"/>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95550-3ADD-4C78-8D2D-6EC0B98900C7}"/>
              </a:ext>
            </a:extLst>
          </p:cNvPr>
          <p:cNvSpPr>
            <a:spLocks noGrp="1"/>
          </p:cNvSpPr>
          <p:nvPr>
            <p:ph type="title"/>
          </p:nvPr>
        </p:nvSpPr>
        <p:spPr/>
        <p:txBody>
          <a:bodyPr/>
          <a:lstStyle/>
          <a:p>
            <a:pPr algn="ctr"/>
            <a:r>
              <a:rPr lang="en-IE" dirty="0"/>
              <a:t>App Service Cost Analysis</a:t>
            </a:r>
          </a:p>
        </p:txBody>
      </p:sp>
      <p:pic>
        <p:nvPicPr>
          <p:cNvPr id="5" name="Content Placeholder 4">
            <a:extLst>
              <a:ext uri="{FF2B5EF4-FFF2-40B4-BE49-F238E27FC236}">
                <a16:creationId xmlns:a16="http://schemas.microsoft.com/office/drawing/2014/main" id="{FA99B1FF-D212-485D-94CA-1F33BA42CB0F}"/>
              </a:ext>
            </a:extLst>
          </p:cNvPr>
          <p:cNvPicPr>
            <a:picLocks noGrp="1" noChangeAspect="1"/>
          </p:cNvPicPr>
          <p:nvPr>
            <p:ph idx="1"/>
          </p:nvPr>
        </p:nvPicPr>
        <p:blipFill>
          <a:blip r:embed="rId2"/>
          <a:stretch>
            <a:fillRect/>
          </a:stretch>
        </p:blipFill>
        <p:spPr>
          <a:xfrm>
            <a:off x="3579573" y="1121833"/>
            <a:ext cx="8027210" cy="5414434"/>
          </a:xfrm>
        </p:spPr>
      </p:pic>
    </p:spTree>
    <p:extLst>
      <p:ext uri="{BB962C8B-B14F-4D97-AF65-F5344CB8AC3E}">
        <p14:creationId xmlns:p14="http://schemas.microsoft.com/office/powerpoint/2010/main" val="26300803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99897-A423-4345-AD03-83FE504D6F34}"/>
              </a:ext>
            </a:extLst>
          </p:cNvPr>
          <p:cNvSpPr>
            <a:spLocks noGrp="1"/>
          </p:cNvSpPr>
          <p:nvPr>
            <p:ph type="title"/>
          </p:nvPr>
        </p:nvSpPr>
        <p:spPr/>
        <p:txBody>
          <a:bodyPr/>
          <a:lstStyle/>
          <a:p>
            <a:pPr algn="ctr"/>
            <a:r>
              <a:rPr lang="en-IE" dirty="0"/>
              <a:t>Cost Alerts</a:t>
            </a:r>
          </a:p>
        </p:txBody>
      </p:sp>
      <p:pic>
        <p:nvPicPr>
          <p:cNvPr id="5" name="Content Placeholder 4">
            <a:extLst>
              <a:ext uri="{FF2B5EF4-FFF2-40B4-BE49-F238E27FC236}">
                <a16:creationId xmlns:a16="http://schemas.microsoft.com/office/drawing/2014/main" id="{432DC8E7-74B2-4742-8543-B14297837CFF}"/>
              </a:ext>
            </a:extLst>
          </p:cNvPr>
          <p:cNvPicPr>
            <a:picLocks noGrp="1" noChangeAspect="1"/>
          </p:cNvPicPr>
          <p:nvPr>
            <p:ph idx="1"/>
          </p:nvPr>
        </p:nvPicPr>
        <p:blipFill>
          <a:blip r:embed="rId3"/>
          <a:stretch>
            <a:fillRect/>
          </a:stretch>
        </p:blipFill>
        <p:spPr>
          <a:xfrm>
            <a:off x="801039" y="1204383"/>
            <a:ext cx="10589922" cy="5123482"/>
          </a:xfrm>
        </p:spPr>
      </p:pic>
    </p:spTree>
    <p:extLst>
      <p:ext uri="{BB962C8B-B14F-4D97-AF65-F5344CB8AC3E}">
        <p14:creationId xmlns:p14="http://schemas.microsoft.com/office/powerpoint/2010/main" val="10596026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E84D0-A698-4939-B0E4-8E7C5DC81B08}"/>
              </a:ext>
            </a:extLst>
          </p:cNvPr>
          <p:cNvSpPr>
            <a:spLocks noGrp="1"/>
          </p:cNvSpPr>
          <p:nvPr>
            <p:ph type="title"/>
          </p:nvPr>
        </p:nvSpPr>
        <p:spPr/>
        <p:txBody>
          <a:bodyPr/>
          <a:lstStyle/>
          <a:p>
            <a:pPr algn="ctr"/>
            <a:r>
              <a:rPr lang="en-IE" dirty="0"/>
              <a:t>Traffic</a:t>
            </a:r>
          </a:p>
        </p:txBody>
      </p:sp>
      <p:sp>
        <p:nvSpPr>
          <p:cNvPr id="3" name="Content Placeholder 2">
            <a:extLst>
              <a:ext uri="{FF2B5EF4-FFF2-40B4-BE49-F238E27FC236}">
                <a16:creationId xmlns:a16="http://schemas.microsoft.com/office/drawing/2014/main" id="{09484F58-0891-4C01-898D-9DA103BB2F84}"/>
              </a:ext>
            </a:extLst>
          </p:cNvPr>
          <p:cNvSpPr>
            <a:spLocks noGrp="1"/>
          </p:cNvSpPr>
          <p:nvPr>
            <p:ph idx="1"/>
          </p:nvPr>
        </p:nvSpPr>
        <p:spPr/>
        <p:txBody>
          <a:bodyPr/>
          <a:lstStyle/>
          <a:p>
            <a:r>
              <a:rPr lang="en-IE" dirty="0"/>
              <a:t>Ingress traffic is free, egress traffic is not</a:t>
            </a:r>
          </a:p>
          <a:p>
            <a:r>
              <a:rPr lang="en-IE" dirty="0"/>
              <a:t>Traffic “inside” region is free, between regions is not</a:t>
            </a:r>
          </a:p>
          <a:p>
            <a:pPr lvl="1"/>
            <a:r>
              <a:rPr lang="en-IE" dirty="0"/>
              <a:t>Consolidate “heavy traffic” resources inside the region</a:t>
            </a:r>
          </a:p>
          <a:p>
            <a:pPr lvl="1"/>
            <a:r>
              <a:rPr lang="en-IE" dirty="0"/>
              <a:t>Minimise cross-region traffic</a:t>
            </a:r>
          </a:p>
          <a:p>
            <a:pPr lvl="1"/>
            <a:endParaRPr lang="en-IE" dirty="0"/>
          </a:p>
        </p:txBody>
      </p:sp>
    </p:spTree>
    <p:extLst>
      <p:ext uri="{BB962C8B-B14F-4D97-AF65-F5344CB8AC3E}">
        <p14:creationId xmlns:p14="http://schemas.microsoft.com/office/powerpoint/2010/main" val="375262459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61DE49-8797-CC51-ABE5-02DDF5D37C19}"/>
              </a:ext>
            </a:extLst>
          </p:cNvPr>
          <p:cNvSpPr>
            <a:spLocks noGrp="1"/>
          </p:cNvSpPr>
          <p:nvPr>
            <p:ph type="title"/>
          </p:nvPr>
        </p:nvSpPr>
        <p:spPr>
          <a:xfrm>
            <a:off x="831850" y="3639145"/>
            <a:ext cx="10515600" cy="923330"/>
          </a:xfrm>
        </p:spPr>
        <p:txBody>
          <a:bodyPr/>
          <a:lstStyle/>
          <a:p>
            <a:r>
              <a:rPr lang="en-IE" dirty="0"/>
              <a:t>Savings Plan for Compute</a:t>
            </a:r>
          </a:p>
        </p:txBody>
      </p:sp>
      <p:sp>
        <p:nvSpPr>
          <p:cNvPr id="6" name="Text Placeholder 5">
            <a:extLst>
              <a:ext uri="{FF2B5EF4-FFF2-40B4-BE49-F238E27FC236}">
                <a16:creationId xmlns:a16="http://schemas.microsoft.com/office/drawing/2014/main" id="{9494FB29-5250-32B6-B64D-0D259156C539}"/>
              </a:ext>
            </a:extLst>
          </p:cNvPr>
          <p:cNvSpPr>
            <a:spLocks noGrp="1"/>
          </p:cNvSpPr>
          <p:nvPr>
            <p:ph type="body" idx="1"/>
          </p:nvPr>
        </p:nvSpPr>
        <p:spPr/>
        <p:txBody>
          <a:bodyPr/>
          <a:lstStyle/>
          <a:p>
            <a:endParaRPr lang="en-IE"/>
          </a:p>
        </p:txBody>
      </p:sp>
    </p:spTree>
    <p:extLst>
      <p:ext uri="{BB962C8B-B14F-4D97-AF65-F5344CB8AC3E}">
        <p14:creationId xmlns:p14="http://schemas.microsoft.com/office/powerpoint/2010/main" val="2629121020"/>
      </p:ext>
    </p:extLst>
  </p:cSld>
  <p:clrMapOvr>
    <a:masterClrMapping/>
  </p:clrMapOvr>
  <p:transition>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2EE20-0927-52BD-37F8-34435CD39398}"/>
              </a:ext>
            </a:extLst>
          </p:cNvPr>
          <p:cNvSpPr>
            <a:spLocks noGrp="1"/>
          </p:cNvSpPr>
          <p:nvPr>
            <p:ph type="title"/>
          </p:nvPr>
        </p:nvSpPr>
        <p:spPr/>
        <p:txBody>
          <a:bodyPr/>
          <a:lstStyle/>
          <a:p>
            <a:r>
              <a:rPr lang="en-IE" dirty="0"/>
              <a:t>Reasons (Nov’2022)</a:t>
            </a:r>
          </a:p>
        </p:txBody>
      </p:sp>
      <p:sp>
        <p:nvSpPr>
          <p:cNvPr id="3" name="Content Placeholder 2">
            <a:extLst>
              <a:ext uri="{FF2B5EF4-FFF2-40B4-BE49-F238E27FC236}">
                <a16:creationId xmlns:a16="http://schemas.microsoft.com/office/drawing/2014/main" id="{35D55825-E382-B51A-9F85-EBBDAACABC91}"/>
              </a:ext>
            </a:extLst>
          </p:cNvPr>
          <p:cNvSpPr>
            <a:spLocks noGrp="1"/>
          </p:cNvSpPr>
          <p:nvPr>
            <p:ph idx="1"/>
          </p:nvPr>
        </p:nvSpPr>
        <p:spPr>
          <a:xfrm>
            <a:off x="584200" y="1435503"/>
            <a:ext cx="11018520" cy="430887"/>
          </a:xfrm>
        </p:spPr>
        <p:txBody>
          <a:bodyPr/>
          <a:lstStyle/>
          <a:p>
            <a:r>
              <a:rPr lang="en-IE" dirty="0"/>
              <a:t>Trade in reservations are to be retired in 2024 (*)</a:t>
            </a:r>
          </a:p>
        </p:txBody>
      </p:sp>
    </p:spTree>
    <p:extLst>
      <p:ext uri="{BB962C8B-B14F-4D97-AF65-F5344CB8AC3E}">
        <p14:creationId xmlns:p14="http://schemas.microsoft.com/office/powerpoint/2010/main" val="315818369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43AEE-FFC4-9E41-A1B7-5EC157B145F4}"/>
              </a:ext>
            </a:extLst>
          </p:cNvPr>
          <p:cNvSpPr>
            <a:spLocks noGrp="1"/>
          </p:cNvSpPr>
          <p:nvPr>
            <p:ph type="title"/>
          </p:nvPr>
        </p:nvSpPr>
        <p:spPr/>
        <p:txBody>
          <a:bodyPr/>
          <a:lstStyle/>
          <a:p>
            <a:endParaRPr lang="en-IE" dirty="0"/>
          </a:p>
        </p:txBody>
      </p:sp>
      <p:sp>
        <p:nvSpPr>
          <p:cNvPr id="3" name="Content Placeholder 2">
            <a:extLst>
              <a:ext uri="{FF2B5EF4-FFF2-40B4-BE49-F238E27FC236}">
                <a16:creationId xmlns:a16="http://schemas.microsoft.com/office/drawing/2014/main" id="{03AA830D-5B42-7C94-BA34-7F0CA8CE0191}"/>
              </a:ext>
            </a:extLst>
          </p:cNvPr>
          <p:cNvSpPr>
            <a:spLocks noGrp="1"/>
          </p:cNvSpPr>
          <p:nvPr>
            <p:ph idx="1"/>
          </p:nvPr>
        </p:nvSpPr>
        <p:spPr>
          <a:xfrm>
            <a:off x="584200" y="1435503"/>
            <a:ext cx="11018520" cy="430887"/>
          </a:xfrm>
        </p:spPr>
        <p:txBody>
          <a:bodyPr/>
          <a:lstStyle/>
          <a:p>
            <a:r>
              <a:rPr lang="en-IE" dirty="0"/>
              <a:t>1 / 3 years commit</a:t>
            </a:r>
          </a:p>
        </p:txBody>
      </p:sp>
    </p:spTree>
    <p:extLst>
      <p:ext uri="{BB962C8B-B14F-4D97-AF65-F5344CB8AC3E}">
        <p14:creationId xmlns:p14="http://schemas.microsoft.com/office/powerpoint/2010/main" val="86411058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41F885-2DFF-4E1F-93A2-05BFB423B7E4}"/>
              </a:ext>
            </a:extLst>
          </p:cNvPr>
          <p:cNvSpPr>
            <a:spLocks noGrp="1"/>
          </p:cNvSpPr>
          <p:nvPr>
            <p:ph type="title"/>
          </p:nvPr>
        </p:nvSpPr>
        <p:spPr/>
        <p:txBody>
          <a:bodyPr/>
          <a:lstStyle/>
          <a:p>
            <a:r>
              <a:rPr lang="en-IE" dirty="0"/>
              <a:t>Conclusion</a:t>
            </a:r>
          </a:p>
        </p:txBody>
      </p:sp>
      <p:sp>
        <p:nvSpPr>
          <p:cNvPr id="5" name="Text Placeholder 4">
            <a:extLst>
              <a:ext uri="{FF2B5EF4-FFF2-40B4-BE49-F238E27FC236}">
                <a16:creationId xmlns:a16="http://schemas.microsoft.com/office/drawing/2014/main" id="{300C5DCD-6833-432D-957A-24E24AFDC0A1}"/>
              </a:ext>
            </a:extLst>
          </p:cNvPr>
          <p:cNvSpPr>
            <a:spLocks noGrp="1"/>
          </p:cNvSpPr>
          <p:nvPr>
            <p:ph type="body" idx="1"/>
          </p:nvPr>
        </p:nvSpPr>
        <p:spPr/>
        <p:txBody>
          <a:bodyPr/>
          <a:lstStyle/>
          <a:p>
            <a:endParaRPr lang="en-IE"/>
          </a:p>
        </p:txBody>
      </p:sp>
    </p:spTree>
    <p:extLst>
      <p:ext uri="{BB962C8B-B14F-4D97-AF65-F5344CB8AC3E}">
        <p14:creationId xmlns:p14="http://schemas.microsoft.com/office/powerpoint/2010/main" val="202359952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FE34B1-9BE9-47F8-9F98-77D434BC9057}"/>
              </a:ext>
            </a:extLst>
          </p:cNvPr>
          <p:cNvSpPr>
            <a:spLocks noGrp="1"/>
          </p:cNvSpPr>
          <p:nvPr>
            <p:ph type="title"/>
          </p:nvPr>
        </p:nvSpPr>
        <p:spPr/>
        <p:txBody>
          <a:bodyPr/>
          <a:lstStyle/>
          <a:p>
            <a:pPr algn="ctr"/>
            <a:r>
              <a:rPr lang="en-IE" dirty="0"/>
              <a:t>Further Reading</a:t>
            </a:r>
          </a:p>
        </p:txBody>
      </p:sp>
      <p:sp>
        <p:nvSpPr>
          <p:cNvPr id="5" name="Content Placeholder 4">
            <a:extLst>
              <a:ext uri="{FF2B5EF4-FFF2-40B4-BE49-F238E27FC236}">
                <a16:creationId xmlns:a16="http://schemas.microsoft.com/office/drawing/2014/main" id="{5D6560F0-CB88-49DF-895F-376C3E32CD13}"/>
              </a:ext>
            </a:extLst>
          </p:cNvPr>
          <p:cNvSpPr>
            <a:spLocks noGrp="1"/>
          </p:cNvSpPr>
          <p:nvPr>
            <p:ph idx="1"/>
          </p:nvPr>
        </p:nvSpPr>
        <p:spPr>
          <a:xfrm>
            <a:off x="584200" y="1435503"/>
            <a:ext cx="11018520" cy="4038029"/>
          </a:xfrm>
        </p:spPr>
        <p:txBody>
          <a:bodyPr/>
          <a:lstStyle/>
          <a:p>
            <a:r>
              <a:rPr lang="en-IE" dirty="0"/>
              <a:t>O’Reilly, </a:t>
            </a:r>
            <a:r>
              <a:rPr lang="en-GB" dirty="0"/>
              <a:t>Cloud FinOps: Collaborative, Real-Time Cloud Financial Management</a:t>
            </a:r>
          </a:p>
          <a:p>
            <a:r>
              <a:rPr lang="en-GB" dirty="0"/>
              <a:t>FinOps Foundation, </a:t>
            </a:r>
            <a:r>
              <a:rPr lang="en-GB" dirty="0">
                <a:hlinkClick r:id="rId3"/>
              </a:rPr>
              <a:t>https://www.finops.org/</a:t>
            </a:r>
            <a:endParaRPr lang="en-GB" dirty="0"/>
          </a:p>
          <a:p>
            <a:r>
              <a:rPr lang="en-GB" dirty="0"/>
              <a:t>Savings Plan for Compute</a:t>
            </a:r>
          </a:p>
          <a:p>
            <a:pPr lvl="1"/>
            <a:r>
              <a:rPr lang="en-GB" dirty="0">
                <a:hlinkClick r:id="rId4"/>
              </a:rPr>
              <a:t>Understanding Azure Savings Plan for Compute</a:t>
            </a:r>
            <a:endParaRPr lang="en-GB" dirty="0"/>
          </a:p>
          <a:p>
            <a:pPr lvl="1"/>
            <a:r>
              <a:rPr lang="en-GB" dirty="0">
                <a:hlinkClick r:id="rId5"/>
              </a:rPr>
              <a:t>Azure Savings Plan for Compute Q&amp;A</a:t>
            </a:r>
            <a:endParaRPr lang="en-GB" dirty="0"/>
          </a:p>
          <a:p>
            <a:r>
              <a:rPr lang="en-GB" dirty="0">
                <a:hlinkClick r:id="rId6"/>
              </a:rPr>
              <a:t>Azure Cost Optimization Deep Dive</a:t>
            </a:r>
            <a:endParaRPr lang="en-GB" dirty="0"/>
          </a:p>
          <a:p>
            <a:pPr lvl="1"/>
            <a:endParaRPr lang="en-GB" dirty="0"/>
          </a:p>
          <a:p>
            <a:endParaRPr lang="en-IE" dirty="0"/>
          </a:p>
        </p:txBody>
      </p:sp>
    </p:spTree>
    <p:extLst>
      <p:ext uri="{BB962C8B-B14F-4D97-AF65-F5344CB8AC3E}">
        <p14:creationId xmlns:p14="http://schemas.microsoft.com/office/powerpoint/2010/main" val="412304694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AD6B7-9405-4774-9B6E-E2D8D0DD39E3}"/>
              </a:ext>
            </a:extLst>
          </p:cNvPr>
          <p:cNvSpPr>
            <a:spLocks noGrp="1"/>
          </p:cNvSpPr>
          <p:nvPr>
            <p:ph type="title"/>
          </p:nvPr>
        </p:nvSpPr>
        <p:spPr/>
        <p:txBody>
          <a:bodyPr/>
          <a:lstStyle/>
          <a:p>
            <a:pPr algn="ctr"/>
            <a:r>
              <a:rPr lang="en-IE" dirty="0"/>
              <a:t>Azure Policies Examples</a:t>
            </a:r>
          </a:p>
        </p:txBody>
      </p:sp>
      <p:sp>
        <p:nvSpPr>
          <p:cNvPr id="3" name="Content Placeholder 2">
            <a:extLst>
              <a:ext uri="{FF2B5EF4-FFF2-40B4-BE49-F238E27FC236}">
                <a16:creationId xmlns:a16="http://schemas.microsoft.com/office/drawing/2014/main" id="{E8E92A55-54D9-46CA-BFA2-C915545785EE}"/>
              </a:ext>
            </a:extLst>
          </p:cNvPr>
          <p:cNvSpPr>
            <a:spLocks noGrp="1"/>
          </p:cNvSpPr>
          <p:nvPr>
            <p:ph idx="1"/>
          </p:nvPr>
        </p:nvSpPr>
        <p:spPr/>
        <p:txBody>
          <a:bodyPr/>
          <a:lstStyle/>
          <a:p>
            <a:r>
              <a:rPr lang="en-IE" dirty="0"/>
              <a:t>Limit </a:t>
            </a:r>
            <a:r>
              <a:rPr lang="en-IE" dirty="0" err="1"/>
              <a:t>vCores</a:t>
            </a:r>
            <a:r>
              <a:rPr lang="en-IE" dirty="0"/>
              <a:t> available for Developers</a:t>
            </a:r>
          </a:p>
          <a:p>
            <a:r>
              <a:rPr lang="en-IE" dirty="0"/>
              <a:t>Limit resources available for creation</a:t>
            </a:r>
          </a:p>
          <a:p>
            <a:r>
              <a:rPr lang="en-IE" dirty="0"/>
              <a:t>Enforce tag creation with an error message </a:t>
            </a:r>
          </a:p>
          <a:p>
            <a:pPr lvl="1"/>
            <a:r>
              <a:rPr lang="en-IE" dirty="0"/>
              <a:t>Cost </a:t>
            </a:r>
            <a:r>
              <a:rPr lang="en-IE" dirty="0" err="1"/>
              <a:t>center</a:t>
            </a:r>
            <a:r>
              <a:rPr lang="en-IE" dirty="0"/>
              <a:t> tag</a:t>
            </a:r>
          </a:p>
          <a:p>
            <a:pPr lvl="1"/>
            <a:r>
              <a:rPr lang="en-IE" dirty="0"/>
              <a:t>Shutdown: daily/weekly/never tag</a:t>
            </a:r>
          </a:p>
          <a:p>
            <a:r>
              <a:rPr lang="en-IE" dirty="0"/>
              <a:t>Certain tags can only be added by a trusted group</a:t>
            </a:r>
          </a:p>
          <a:p>
            <a:pPr marL="0" indent="0">
              <a:buNone/>
            </a:pPr>
            <a:r>
              <a:rPr lang="en-IE" dirty="0"/>
              <a:t>  </a:t>
            </a:r>
          </a:p>
          <a:p>
            <a:endParaRPr lang="en-IE" dirty="0"/>
          </a:p>
        </p:txBody>
      </p:sp>
    </p:spTree>
    <p:extLst>
      <p:ext uri="{BB962C8B-B14F-4D97-AF65-F5344CB8AC3E}">
        <p14:creationId xmlns:p14="http://schemas.microsoft.com/office/powerpoint/2010/main" val="250656721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B33A7-66E7-4487-998D-A98ADBD02D73}"/>
              </a:ext>
            </a:extLst>
          </p:cNvPr>
          <p:cNvSpPr>
            <a:spLocks noGrp="1"/>
          </p:cNvSpPr>
          <p:nvPr>
            <p:ph type="title"/>
          </p:nvPr>
        </p:nvSpPr>
        <p:spPr/>
        <p:txBody>
          <a:bodyPr/>
          <a:lstStyle/>
          <a:p>
            <a:r>
              <a:rPr lang="en-IE" dirty="0"/>
              <a:t>Resource Scanner</a:t>
            </a:r>
          </a:p>
        </p:txBody>
      </p:sp>
      <p:sp>
        <p:nvSpPr>
          <p:cNvPr id="3" name="Content Placeholder 2">
            <a:extLst>
              <a:ext uri="{FF2B5EF4-FFF2-40B4-BE49-F238E27FC236}">
                <a16:creationId xmlns:a16="http://schemas.microsoft.com/office/drawing/2014/main" id="{65366266-F759-4251-B625-7C0A038C0C19}"/>
              </a:ext>
            </a:extLst>
          </p:cNvPr>
          <p:cNvSpPr>
            <a:spLocks noGrp="1"/>
          </p:cNvSpPr>
          <p:nvPr>
            <p:ph idx="1"/>
          </p:nvPr>
        </p:nvSpPr>
        <p:spPr/>
        <p:txBody>
          <a:bodyPr/>
          <a:lstStyle/>
          <a:p>
            <a:r>
              <a:rPr lang="en-IE" dirty="0"/>
              <a:t>Scan all resources without tag</a:t>
            </a:r>
          </a:p>
          <a:p>
            <a:r>
              <a:rPr lang="en-IE" dirty="0"/>
              <a:t>Utilization and logging </a:t>
            </a:r>
          </a:p>
        </p:txBody>
      </p:sp>
    </p:spTree>
    <p:extLst>
      <p:ext uri="{BB962C8B-B14F-4D97-AF65-F5344CB8AC3E}">
        <p14:creationId xmlns:p14="http://schemas.microsoft.com/office/powerpoint/2010/main" val="866586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742C7-2B57-4D2B-96D0-76C98436A56B}"/>
              </a:ext>
            </a:extLst>
          </p:cNvPr>
          <p:cNvSpPr>
            <a:spLocks noGrp="1"/>
          </p:cNvSpPr>
          <p:nvPr>
            <p:ph type="title"/>
          </p:nvPr>
        </p:nvSpPr>
        <p:spPr>
          <a:xfrm>
            <a:off x="588263" y="457200"/>
            <a:ext cx="11018520" cy="1107996"/>
          </a:xfrm>
        </p:spPr>
        <p:txBody>
          <a:bodyPr/>
          <a:lstStyle/>
          <a:p>
            <a:pPr algn="ctr"/>
            <a:r>
              <a:rPr lang="en-IE" dirty="0"/>
              <a:t>Next Gen</a:t>
            </a:r>
            <a:br>
              <a:rPr lang="en-IE" dirty="0"/>
            </a:br>
            <a:endParaRPr lang="en-IE" dirty="0"/>
          </a:p>
        </p:txBody>
      </p:sp>
      <p:sp>
        <p:nvSpPr>
          <p:cNvPr id="3" name="Text Placeholder 2">
            <a:extLst>
              <a:ext uri="{FF2B5EF4-FFF2-40B4-BE49-F238E27FC236}">
                <a16:creationId xmlns:a16="http://schemas.microsoft.com/office/drawing/2014/main" id="{A6EAEF49-A251-4C5C-8F66-A6A6B0508566}"/>
              </a:ext>
            </a:extLst>
          </p:cNvPr>
          <p:cNvSpPr>
            <a:spLocks noGrp="1"/>
          </p:cNvSpPr>
          <p:nvPr>
            <p:ph type="body" sz="quarter" idx="10"/>
          </p:nvPr>
        </p:nvSpPr>
        <p:spPr>
          <a:xfrm>
            <a:off x="586390" y="1434370"/>
            <a:ext cx="11018520" cy="4222694"/>
          </a:xfrm>
        </p:spPr>
        <p:txBody>
          <a:bodyPr/>
          <a:lstStyle/>
          <a:p>
            <a:pPr lvl="1"/>
            <a:r>
              <a:rPr lang="en-GB" dirty="0"/>
              <a:t>Organisation spends $70k per month </a:t>
            </a:r>
          </a:p>
          <a:p>
            <a:pPr lvl="1"/>
            <a:r>
              <a:rPr lang="en-GB" dirty="0"/>
              <a:t>CTO is tasked with building next gen cloud app</a:t>
            </a:r>
          </a:p>
          <a:p>
            <a:pPr lvl="1"/>
            <a:r>
              <a:rPr lang="en-GB" dirty="0"/>
              <a:t>Cloud spending goes up to $300k per month</a:t>
            </a:r>
          </a:p>
          <a:p>
            <a:pPr lvl="1"/>
            <a:r>
              <a:rPr lang="en-GB" dirty="0"/>
              <a:t>CTO is fired</a:t>
            </a:r>
          </a:p>
          <a:p>
            <a:pPr lvl="1"/>
            <a:endParaRPr lang="en-GB" dirty="0"/>
          </a:p>
          <a:p>
            <a:pPr lvl="1"/>
            <a:r>
              <a:rPr lang="en-GB" dirty="0"/>
              <a:t>New CTO is hired and asks for our help</a:t>
            </a:r>
          </a:p>
          <a:p>
            <a:pPr marL="457200" indent="-457200">
              <a:buFont typeface="Arial" panose="020B0604020202020204" pitchFamily="34" charset="0"/>
              <a:buChar char="•"/>
            </a:pPr>
            <a:endParaRPr lang="en-IE" dirty="0"/>
          </a:p>
          <a:p>
            <a:endParaRPr lang="en-IE" dirty="0"/>
          </a:p>
          <a:p>
            <a:endParaRPr lang="en-IE" dirty="0"/>
          </a:p>
          <a:p>
            <a:endParaRPr lang="en-IE" dirty="0"/>
          </a:p>
        </p:txBody>
      </p:sp>
    </p:spTree>
    <p:extLst>
      <p:ext uri="{BB962C8B-B14F-4D97-AF65-F5344CB8AC3E}">
        <p14:creationId xmlns:p14="http://schemas.microsoft.com/office/powerpoint/2010/main" val="2748263145"/>
      </p:ext>
    </p:extLst>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C0BE2-7873-4D7D-99FD-4F0BB147D5F1}"/>
              </a:ext>
            </a:extLst>
          </p:cNvPr>
          <p:cNvSpPr>
            <a:spLocks noGrp="1"/>
          </p:cNvSpPr>
          <p:nvPr>
            <p:ph type="title"/>
          </p:nvPr>
        </p:nvSpPr>
        <p:spPr/>
        <p:txBody>
          <a:bodyPr/>
          <a:lstStyle/>
          <a:p>
            <a:pPr algn="ctr"/>
            <a:r>
              <a:rPr lang="en-IE" dirty="0"/>
              <a:t>Demo Azure Monitor?</a:t>
            </a:r>
          </a:p>
        </p:txBody>
      </p:sp>
      <p:sp>
        <p:nvSpPr>
          <p:cNvPr id="3" name="Content Placeholder 2">
            <a:extLst>
              <a:ext uri="{FF2B5EF4-FFF2-40B4-BE49-F238E27FC236}">
                <a16:creationId xmlns:a16="http://schemas.microsoft.com/office/drawing/2014/main" id="{DC46EE25-6570-4CB3-B5AE-958F1C5D6E17}"/>
              </a:ext>
            </a:extLst>
          </p:cNvPr>
          <p:cNvSpPr>
            <a:spLocks noGrp="1"/>
          </p:cNvSpPr>
          <p:nvPr>
            <p:ph idx="1"/>
          </p:nvPr>
        </p:nvSpPr>
        <p:spPr/>
        <p:txBody>
          <a:bodyPr/>
          <a:lstStyle/>
          <a:p>
            <a:r>
              <a:rPr lang="en-IE" dirty="0"/>
              <a:t>Log information </a:t>
            </a:r>
          </a:p>
          <a:p>
            <a:r>
              <a:rPr lang="en-IE" dirty="0"/>
              <a:t>Create Alert</a:t>
            </a:r>
          </a:p>
        </p:txBody>
      </p:sp>
    </p:spTree>
    <p:extLst>
      <p:ext uri="{BB962C8B-B14F-4D97-AF65-F5344CB8AC3E}">
        <p14:creationId xmlns:p14="http://schemas.microsoft.com/office/powerpoint/2010/main" val="69414139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DFA41-79AE-4660-9F82-BC3A94A94A1C}"/>
              </a:ext>
            </a:extLst>
          </p:cNvPr>
          <p:cNvSpPr>
            <a:spLocks noGrp="1"/>
          </p:cNvSpPr>
          <p:nvPr>
            <p:ph type="title"/>
          </p:nvPr>
        </p:nvSpPr>
        <p:spPr/>
        <p:txBody>
          <a:bodyPr/>
          <a:lstStyle/>
          <a:p>
            <a:pPr algn="ctr"/>
            <a:r>
              <a:rPr lang="en-IE" dirty="0"/>
              <a:t>Demo Azure Blueprints and Policies</a:t>
            </a:r>
          </a:p>
        </p:txBody>
      </p:sp>
      <p:sp>
        <p:nvSpPr>
          <p:cNvPr id="3" name="Content Placeholder 2">
            <a:extLst>
              <a:ext uri="{FF2B5EF4-FFF2-40B4-BE49-F238E27FC236}">
                <a16:creationId xmlns:a16="http://schemas.microsoft.com/office/drawing/2014/main" id="{80D40B55-554B-4AE2-8FAB-A26B692AA203}"/>
              </a:ext>
            </a:extLst>
          </p:cNvPr>
          <p:cNvSpPr>
            <a:spLocks noGrp="1"/>
          </p:cNvSpPr>
          <p:nvPr>
            <p:ph idx="1"/>
          </p:nvPr>
        </p:nvSpPr>
        <p:spPr/>
        <p:txBody>
          <a:bodyPr/>
          <a:lstStyle/>
          <a:p>
            <a:endParaRPr lang="en-IE"/>
          </a:p>
        </p:txBody>
      </p:sp>
    </p:spTree>
    <p:extLst>
      <p:ext uri="{BB962C8B-B14F-4D97-AF65-F5344CB8AC3E}">
        <p14:creationId xmlns:p14="http://schemas.microsoft.com/office/powerpoint/2010/main" val="242411469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5612A-19BC-468C-AF5F-9EDE4BC77099}"/>
              </a:ext>
            </a:extLst>
          </p:cNvPr>
          <p:cNvSpPr>
            <a:spLocks noGrp="1"/>
          </p:cNvSpPr>
          <p:nvPr>
            <p:ph type="title"/>
          </p:nvPr>
        </p:nvSpPr>
        <p:spPr/>
        <p:txBody>
          <a:bodyPr/>
          <a:lstStyle/>
          <a:p>
            <a:r>
              <a:rPr lang="en-IE" dirty="0"/>
              <a:t>Demo Azure Budget</a:t>
            </a:r>
          </a:p>
        </p:txBody>
      </p:sp>
      <p:sp>
        <p:nvSpPr>
          <p:cNvPr id="3" name="Content Placeholder 2">
            <a:extLst>
              <a:ext uri="{FF2B5EF4-FFF2-40B4-BE49-F238E27FC236}">
                <a16:creationId xmlns:a16="http://schemas.microsoft.com/office/drawing/2014/main" id="{8328EBBD-4AE9-449E-991F-ECABFCCF7B12}"/>
              </a:ext>
            </a:extLst>
          </p:cNvPr>
          <p:cNvSpPr>
            <a:spLocks noGrp="1"/>
          </p:cNvSpPr>
          <p:nvPr>
            <p:ph idx="1"/>
          </p:nvPr>
        </p:nvSpPr>
        <p:spPr/>
        <p:txBody>
          <a:bodyPr/>
          <a:lstStyle/>
          <a:p>
            <a:endParaRPr lang="en-IE"/>
          </a:p>
        </p:txBody>
      </p:sp>
    </p:spTree>
    <p:extLst>
      <p:ext uri="{BB962C8B-B14F-4D97-AF65-F5344CB8AC3E}">
        <p14:creationId xmlns:p14="http://schemas.microsoft.com/office/powerpoint/2010/main" val="329905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47ACE-1981-45EE-A0DC-860DFB72866D}"/>
              </a:ext>
            </a:extLst>
          </p:cNvPr>
          <p:cNvSpPr>
            <a:spLocks noGrp="1"/>
          </p:cNvSpPr>
          <p:nvPr>
            <p:ph type="title"/>
          </p:nvPr>
        </p:nvSpPr>
        <p:spPr/>
        <p:txBody>
          <a:bodyPr/>
          <a:lstStyle/>
          <a:p>
            <a:pPr algn="ctr"/>
            <a:r>
              <a:rPr lang="en-IE" dirty="0"/>
              <a:t>Traditional purchasing process</a:t>
            </a:r>
          </a:p>
        </p:txBody>
      </p:sp>
      <p:sp>
        <p:nvSpPr>
          <p:cNvPr id="3" name="Content Placeholder 2">
            <a:extLst>
              <a:ext uri="{FF2B5EF4-FFF2-40B4-BE49-F238E27FC236}">
                <a16:creationId xmlns:a16="http://schemas.microsoft.com/office/drawing/2014/main" id="{7EE042BD-B079-4F74-998D-2C9636AA3B96}"/>
              </a:ext>
            </a:extLst>
          </p:cNvPr>
          <p:cNvSpPr>
            <a:spLocks noGrp="1"/>
          </p:cNvSpPr>
          <p:nvPr>
            <p:ph idx="1"/>
          </p:nvPr>
        </p:nvSpPr>
        <p:spPr>
          <a:xfrm>
            <a:off x="584200" y="1435503"/>
            <a:ext cx="11018520" cy="2499146"/>
          </a:xfrm>
        </p:spPr>
        <p:txBody>
          <a:bodyPr/>
          <a:lstStyle/>
          <a:p>
            <a:r>
              <a:rPr lang="en-IE" dirty="0"/>
              <a:t>Developer needs a thing, she creates a request</a:t>
            </a:r>
          </a:p>
          <a:p>
            <a:r>
              <a:rPr lang="en-IE" dirty="0"/>
              <a:t>Request is approved by a management chain </a:t>
            </a:r>
          </a:p>
          <a:p>
            <a:r>
              <a:rPr lang="en-IE" dirty="0"/>
              <a:t>Finance pays the bill </a:t>
            </a:r>
          </a:p>
          <a:p>
            <a:r>
              <a:rPr lang="en-IE" dirty="0"/>
              <a:t>Developer gets a thing </a:t>
            </a:r>
          </a:p>
          <a:p>
            <a:endParaRPr lang="en-IE" dirty="0"/>
          </a:p>
        </p:txBody>
      </p:sp>
    </p:spTree>
    <p:extLst>
      <p:ext uri="{BB962C8B-B14F-4D97-AF65-F5344CB8AC3E}">
        <p14:creationId xmlns:p14="http://schemas.microsoft.com/office/powerpoint/2010/main" val="458209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2EC1C-F166-4A44-B98D-0E23B37E3B11}"/>
              </a:ext>
            </a:extLst>
          </p:cNvPr>
          <p:cNvSpPr>
            <a:spLocks noGrp="1"/>
          </p:cNvSpPr>
          <p:nvPr>
            <p:ph type="title"/>
          </p:nvPr>
        </p:nvSpPr>
        <p:spPr/>
        <p:txBody>
          <a:bodyPr/>
          <a:lstStyle/>
          <a:p>
            <a:pPr algn="ctr"/>
            <a:r>
              <a:rPr lang="en-IE" dirty="0"/>
              <a:t>Public Cloud</a:t>
            </a:r>
          </a:p>
        </p:txBody>
      </p:sp>
      <p:sp>
        <p:nvSpPr>
          <p:cNvPr id="3" name="Content Placeholder 2">
            <a:extLst>
              <a:ext uri="{FF2B5EF4-FFF2-40B4-BE49-F238E27FC236}">
                <a16:creationId xmlns:a16="http://schemas.microsoft.com/office/drawing/2014/main" id="{81AB3EE6-5216-457C-B1C1-1D74865E3404}"/>
              </a:ext>
            </a:extLst>
          </p:cNvPr>
          <p:cNvSpPr>
            <a:spLocks noGrp="1"/>
          </p:cNvSpPr>
          <p:nvPr>
            <p:ph type="body" sz="quarter" idx="10"/>
          </p:nvPr>
        </p:nvSpPr>
        <p:spPr>
          <a:xfrm>
            <a:off x="586390" y="1434369"/>
            <a:ext cx="11018520" cy="3533275"/>
          </a:xfrm>
        </p:spPr>
        <p:txBody>
          <a:bodyPr/>
          <a:lstStyle/>
          <a:p>
            <a:r>
              <a:rPr lang="en-IE" dirty="0"/>
              <a:t>On-Demand</a:t>
            </a:r>
          </a:p>
          <a:p>
            <a:r>
              <a:rPr lang="en-IE" dirty="0"/>
              <a:t>Scalable</a:t>
            </a:r>
          </a:p>
          <a:p>
            <a:r>
              <a:rPr lang="en-IE" dirty="0"/>
              <a:t>Self-service</a:t>
            </a:r>
          </a:p>
          <a:p>
            <a:r>
              <a:rPr lang="en-IE" dirty="0"/>
              <a:t>Measurable</a:t>
            </a:r>
          </a:p>
          <a:p>
            <a:endParaRPr lang="en-IE" dirty="0"/>
          </a:p>
          <a:p>
            <a:endParaRPr lang="en-IE" dirty="0"/>
          </a:p>
          <a:p>
            <a:r>
              <a:rPr lang="en-IE" dirty="0"/>
              <a:t>Spending decisions are made by engineers</a:t>
            </a:r>
          </a:p>
        </p:txBody>
      </p:sp>
    </p:spTree>
    <p:extLst>
      <p:ext uri="{BB962C8B-B14F-4D97-AF65-F5344CB8AC3E}">
        <p14:creationId xmlns:p14="http://schemas.microsoft.com/office/powerpoint/2010/main" val="2457248966"/>
      </p:ext>
    </p:extLst>
  </p:cSld>
  <p:clrMapOvr>
    <a:masterClrMapping/>
  </p:clrMapOvr>
  <p:transition>
    <p:fade/>
  </p:transition>
</p:sld>
</file>

<file path=ppt/theme/theme1.xml><?xml version="1.0" encoding="utf-8"?>
<a:theme xmlns:a="http://schemas.openxmlformats.org/drawingml/2006/main" name="Black Template">
  <a:themeElements>
    <a:clrScheme name="TS_20_Blue on Black">
      <a:dk1>
        <a:srgbClr val="000000"/>
      </a:dk1>
      <a:lt1>
        <a:srgbClr val="FFFFFF"/>
      </a:lt1>
      <a:dk2>
        <a:srgbClr val="243A5E"/>
      </a:dk2>
      <a:lt2>
        <a:srgbClr val="E6E6E6"/>
      </a:lt2>
      <a:accent1>
        <a:srgbClr val="50E6FF"/>
      </a:accent1>
      <a:accent2>
        <a:srgbClr val="0078D4"/>
      </a:accent2>
      <a:accent3>
        <a:srgbClr val="243A5E"/>
      </a:accent3>
      <a:accent4>
        <a:srgbClr val="30E5D0"/>
      </a:accent4>
      <a:accent5>
        <a:srgbClr val="00857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Microsoft brand template_WHITE_Blue_Accent.potx" id="{D66F7511-47FD-43CB-A804-3BD691A97EAD}" vid="{5E227C23-4ECD-456A-8393-399A513A27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Blue_accent_black_background_Microsoft_template</Template>
  <TotalTime>3069</TotalTime>
  <Words>3957</Words>
  <Application>Microsoft Office PowerPoint</Application>
  <PresentationFormat>Widescreen</PresentationFormat>
  <Paragraphs>604</Paragraphs>
  <Slides>72</Slides>
  <Notes>39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72</vt:i4>
      </vt:variant>
    </vt:vector>
  </HeadingPairs>
  <TitlesOfParts>
    <vt:vector size="80" baseType="lpstr">
      <vt:lpstr>Arial</vt:lpstr>
      <vt:lpstr>Calibri</vt:lpstr>
      <vt:lpstr>Consolas</vt:lpstr>
      <vt:lpstr>Segoe UI</vt:lpstr>
      <vt:lpstr>Segoe UI Semibold</vt:lpstr>
      <vt:lpstr>SegoeUI</vt:lpstr>
      <vt:lpstr>Wingdings</vt:lpstr>
      <vt:lpstr>Black Template</vt:lpstr>
      <vt:lpstr>Azure FinOps</vt:lpstr>
      <vt:lpstr>Azure FinOps</vt:lpstr>
      <vt:lpstr>Agenda</vt:lpstr>
      <vt:lpstr>Introduction</vt:lpstr>
      <vt:lpstr>Why FinOps </vt:lpstr>
      <vt:lpstr>Heavy Logging</vt:lpstr>
      <vt:lpstr>Next Gen </vt:lpstr>
      <vt:lpstr>Traditional purchasing process</vt:lpstr>
      <vt:lpstr>Public Cloud</vt:lpstr>
      <vt:lpstr>Purchasing on the cloud</vt:lpstr>
      <vt:lpstr>Risks</vt:lpstr>
      <vt:lpstr>Mitigation – Enter FinOps</vt:lpstr>
      <vt:lpstr>What’s needed for FinOps?</vt:lpstr>
      <vt:lpstr>FinOps Value</vt:lpstr>
      <vt:lpstr>FinOps = </vt:lpstr>
      <vt:lpstr>FinOps role</vt:lpstr>
      <vt:lpstr>FinOps Role </vt:lpstr>
      <vt:lpstr>Indirect Influence</vt:lpstr>
      <vt:lpstr>FinOps analysis</vt:lpstr>
      <vt:lpstr>Resource Inventory</vt:lpstr>
      <vt:lpstr>Culture Practise</vt:lpstr>
      <vt:lpstr>Human processes</vt:lpstr>
      <vt:lpstr>Why Separate Role?</vt:lpstr>
      <vt:lpstr>Technology Processes</vt:lpstr>
      <vt:lpstr>Azure specific tech processes</vt:lpstr>
      <vt:lpstr>LMAA</vt:lpstr>
      <vt:lpstr>LMAA Technologies</vt:lpstr>
      <vt:lpstr>Cost Alert</vt:lpstr>
      <vt:lpstr>Alert availability per subscription type</vt:lpstr>
      <vt:lpstr>Approach</vt:lpstr>
      <vt:lpstr>3 pillars</vt:lpstr>
      <vt:lpstr>PowerPoint Presentation</vt:lpstr>
      <vt:lpstr>PowerPoint Presentation</vt:lpstr>
      <vt:lpstr>PowerPoint Presentation</vt:lpstr>
      <vt:lpstr>Accountability</vt:lpstr>
      <vt:lpstr>PowerPoint Presentation</vt:lpstr>
      <vt:lpstr>PowerPoint Presentation</vt:lpstr>
      <vt:lpstr>PowerPoint Presentation</vt:lpstr>
      <vt:lpstr>PowerPoint Presentation</vt:lpstr>
      <vt:lpstr>Optimisation</vt:lpstr>
      <vt:lpstr>PowerPoint Presentation</vt:lpstr>
      <vt:lpstr>PowerPoint Presentation</vt:lpstr>
      <vt:lpstr>Automation Examples</vt:lpstr>
      <vt:lpstr>Tag usages</vt:lpstr>
      <vt:lpstr>Scanning</vt:lpstr>
      <vt:lpstr>Real Time Reporting</vt:lpstr>
      <vt:lpstr>Reasoning</vt:lpstr>
      <vt:lpstr>Report granularity</vt:lpstr>
      <vt:lpstr>Per Service Optimizations</vt:lpstr>
      <vt:lpstr>Azure Pricing Structure</vt:lpstr>
      <vt:lpstr>Instruments at a glance</vt:lpstr>
      <vt:lpstr>Traffic and Storage optimizations</vt:lpstr>
      <vt:lpstr>Azure SQL Optimizations</vt:lpstr>
      <vt:lpstr>Dev/Test workload optimizations</vt:lpstr>
      <vt:lpstr>Azure VM Optimizations</vt:lpstr>
      <vt:lpstr>Storage optimization (Nov’22) </vt:lpstr>
      <vt:lpstr>Azure Functions – Pricing plans</vt:lpstr>
      <vt:lpstr>Azure Monitor</vt:lpstr>
      <vt:lpstr>App Service</vt:lpstr>
      <vt:lpstr>App Service Cost Analysis</vt:lpstr>
      <vt:lpstr>Cost Alerts</vt:lpstr>
      <vt:lpstr>Traffic</vt:lpstr>
      <vt:lpstr>Savings Plan for Compute</vt:lpstr>
      <vt:lpstr>Reasons (Nov’2022)</vt:lpstr>
      <vt:lpstr>PowerPoint Presentation</vt:lpstr>
      <vt:lpstr>Conclusion</vt:lpstr>
      <vt:lpstr>Further Reading</vt:lpstr>
      <vt:lpstr>Azure Policies Examples</vt:lpstr>
      <vt:lpstr>Resource Scanner</vt:lpstr>
      <vt:lpstr>Demo Azure Monitor?</vt:lpstr>
      <vt:lpstr>Demo Azure Blueprints and Policies</vt:lpstr>
      <vt:lpstr>Demo Azure Budget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FinOps Introduction</dc:title>
  <dc:creator>Peter Perov</dc:creator>
  <cp:lastModifiedBy>Peter Perov</cp:lastModifiedBy>
  <cp:revision>489</cp:revision>
  <dcterms:created xsi:type="dcterms:W3CDTF">2021-06-07T06:42:38Z</dcterms:created>
  <dcterms:modified xsi:type="dcterms:W3CDTF">2022-11-14T12:23:15Z</dcterms:modified>
</cp:coreProperties>
</file>

<file path=docProps/thumbnail.jpeg>
</file>